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3"/>
  </p:notesMasterIdLst>
  <p:sldIdLst>
    <p:sldId id="256" r:id="rId2"/>
    <p:sldId id="266" r:id="rId3"/>
    <p:sldId id="257" r:id="rId4"/>
    <p:sldId id="258" r:id="rId5"/>
    <p:sldId id="259" r:id="rId6"/>
    <p:sldId id="260" r:id="rId7"/>
    <p:sldId id="261" r:id="rId8"/>
    <p:sldId id="262" r:id="rId9"/>
    <p:sldId id="263" r:id="rId10"/>
    <p:sldId id="264" r:id="rId11"/>
    <p:sldId id="265"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0588" autoAdjust="0"/>
  </p:normalViewPr>
  <p:slideViewPr>
    <p:cSldViewPr snapToGrid="0">
      <p:cViewPr varScale="1">
        <p:scale>
          <a:sx n="55" d="100"/>
          <a:sy n="55" d="100"/>
        </p:scale>
        <p:origin x="10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309F04-D985-48B6-8FC2-663B1A6E5BDD}" type="datetimeFigureOut">
              <a:rPr lang="he-IL" smtClean="0"/>
              <a:t>י"א/אלול/תשפ"א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1A8D93-1B5C-47BC-9D3D-0D1EAC1AE73F}" type="slidenum">
              <a:rPr lang="he-IL" smtClean="0"/>
              <a:t>‹#›</a:t>
            </a:fld>
            <a:endParaRPr lang="he-IL"/>
          </a:p>
        </p:txBody>
      </p:sp>
    </p:spTree>
    <p:extLst>
      <p:ext uri="{BB962C8B-B14F-4D97-AF65-F5344CB8AC3E}">
        <p14:creationId xmlns:p14="http://schemas.microsoft.com/office/powerpoint/2010/main" val="234318417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משימה במובן אליו הכוונה במקרה זה בעולם החלל היא מבצע שבמסגרתו משגרים אל מעבר לאטמוספירה. המשימות עשויות להיות של כלי טיס ומטענים בלבד, או להיות </a:t>
            </a:r>
            <a:r>
              <a:rPr lang="he-IL" sz="1400" b="0" i="0" u="none" strike="noStrike" dirty="0" err="1">
                <a:solidFill>
                  <a:srgbClr val="000000"/>
                </a:solidFill>
                <a:effectLst/>
                <a:latin typeface="Calibri" panose="020F0502020204030204" pitchFamily="34" charset="0"/>
                <a:cs typeface="Calibri" panose="020F0502020204030204" pitchFamily="34" charset="0"/>
              </a:rPr>
              <a:t>מאויישות</a:t>
            </a:r>
            <a:r>
              <a:rPr lang="he-IL" sz="1400" b="0" i="0" u="none" strike="noStrike" dirty="0">
                <a:solidFill>
                  <a:srgbClr val="000000"/>
                </a:solidFill>
                <a:effectLst/>
                <a:latin typeface="Calibri" panose="020F0502020204030204" pitchFamily="34" charset="0"/>
                <a:cs typeface="Calibri" panose="020F0502020204030204" pitchFamily="34" charset="0"/>
              </a:rPr>
              <a:t> – </a:t>
            </a:r>
            <a:r>
              <a:rPr lang="he-IL" sz="1400" b="0" i="0" u="none" strike="noStrike" dirty="0" err="1">
                <a:solidFill>
                  <a:srgbClr val="000000"/>
                </a:solidFill>
                <a:effectLst/>
                <a:latin typeface="Calibri" panose="020F0502020204030204" pitchFamily="34" charset="0"/>
                <a:cs typeface="Calibri" panose="020F0502020204030204" pitchFamily="34" charset="0"/>
              </a:rPr>
              <a:t>כולמר</a:t>
            </a:r>
            <a:r>
              <a:rPr lang="he-IL" sz="1400" b="0" i="0" u="none" strike="noStrike" dirty="0">
                <a:solidFill>
                  <a:srgbClr val="000000"/>
                </a:solidFill>
                <a:effectLst/>
                <a:latin typeface="Calibri" panose="020F0502020204030204" pitchFamily="34" charset="0"/>
                <a:cs typeface="Calibri" panose="020F0502020204030204" pitchFamily="34" charset="0"/>
              </a:rPr>
              <a:t> כלי טיס בהם נוסעים אנשים. כל משימה מקבלת שם, מספר סידורי או מילה, ועבור כל משימה מעוצב סמל. </a:t>
            </a:r>
            <a:endParaRPr lang="he-IL" sz="1400" b="0" dirty="0">
              <a:effectLst/>
              <a:latin typeface="Calibri" panose="020F0502020204030204" pitchFamily="34" charset="0"/>
              <a:cs typeface="Calibri" panose="020F0502020204030204" pitchFamily="34" charset="0"/>
            </a:endParaRPr>
          </a:p>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הסמל לרוב מכיל את שמות האנשים הנכללים במשימה, ואת הארגונים (חברות, מדינות, סוכנויות חלל) המעורבים במימושה. </a:t>
            </a:r>
          </a:p>
          <a:p>
            <a:pPr algn="r" rtl="1">
              <a:spcBef>
                <a:spcPts val="0"/>
              </a:spcBef>
              <a:spcAft>
                <a:spcPts val="0"/>
              </a:spcAft>
            </a:pPr>
            <a:endParaRPr lang="he-IL" sz="1400" b="0" i="0" u="none" strike="noStrike" dirty="0">
              <a:solidFill>
                <a:srgbClr val="000000"/>
              </a:solidFill>
              <a:effectLst/>
              <a:latin typeface="Calibri" panose="020F0502020204030204" pitchFamily="34" charset="0"/>
              <a:cs typeface="Calibri" panose="020F0502020204030204" pitchFamily="34" charset="0"/>
            </a:endParaRPr>
          </a:p>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שמה של כל משימה הוא שונה, והסמל המעוצב עבורה שונה.</a:t>
            </a:r>
            <a:endParaRPr lang="he-IL" sz="1400" b="0" dirty="0">
              <a:effectLst/>
              <a:latin typeface="Calibri" panose="020F0502020204030204" pitchFamily="34" charset="0"/>
              <a:cs typeface="Calibri" panose="020F0502020204030204" pitchFamily="34" charset="0"/>
            </a:endParaRPr>
          </a:p>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סמל המשימה המוצג כאן לדוגמא הוא של משימתה </a:t>
            </a:r>
            <a:r>
              <a:rPr lang="he-IL" sz="1400" b="0" i="0" u="none" strike="noStrike" dirty="0" err="1">
                <a:solidFill>
                  <a:srgbClr val="000000"/>
                </a:solidFill>
                <a:effectLst/>
                <a:latin typeface="Calibri" panose="020F0502020204030204" pitchFamily="34" charset="0"/>
                <a:cs typeface="Calibri" panose="020F0502020204030204" pitchFamily="34" charset="0"/>
              </a:rPr>
              <a:t>המאויישת</a:t>
            </a:r>
            <a:r>
              <a:rPr lang="he-IL" sz="1400" b="0" i="0" u="none" strike="noStrike" dirty="0">
                <a:solidFill>
                  <a:srgbClr val="000000"/>
                </a:solidFill>
                <a:effectLst/>
                <a:latin typeface="Calibri" panose="020F0502020204030204" pitchFamily="34" charset="0"/>
                <a:cs typeface="Calibri" panose="020F0502020204030204" pitchFamily="34" charset="0"/>
              </a:rPr>
              <a:t> הראשונה של חללית </a:t>
            </a:r>
            <a:r>
              <a:rPr lang="he-IL" sz="1400" b="0" i="0" u="none" strike="noStrike" dirty="0" err="1">
                <a:solidFill>
                  <a:srgbClr val="000000"/>
                </a:solidFill>
                <a:effectLst/>
                <a:latin typeface="Calibri" panose="020F0502020204030204" pitchFamily="34" charset="0"/>
                <a:cs typeface="Calibri" panose="020F0502020204030204" pitchFamily="34" charset="0"/>
              </a:rPr>
              <a:t>הדראגון</a:t>
            </a:r>
            <a:r>
              <a:rPr lang="he-IL" sz="1400" b="0" i="0" u="none" strike="noStrike" dirty="0">
                <a:solidFill>
                  <a:srgbClr val="000000"/>
                </a:solidFill>
                <a:effectLst/>
                <a:latin typeface="Calibri" panose="020F0502020204030204" pitchFamily="34" charset="0"/>
                <a:cs typeface="Calibri" panose="020F0502020204030204" pitchFamily="34" charset="0"/>
              </a:rPr>
              <a:t>. </a:t>
            </a:r>
            <a:endParaRPr lang="he-IL" sz="1400" b="0" dirty="0">
              <a:effectLst/>
              <a:latin typeface="Calibri" panose="020F0502020204030204" pitchFamily="34" charset="0"/>
              <a:cs typeface="Calibri" panose="020F0502020204030204" pitchFamily="34" charset="0"/>
            </a:endParaRPr>
          </a:p>
          <a:p>
            <a:br>
              <a:rPr lang="he-IL" sz="1400" b="0" dirty="0">
                <a:effectLst/>
                <a:latin typeface="Calibri" panose="020F0502020204030204" pitchFamily="34" charset="0"/>
                <a:cs typeface="Calibri" panose="020F0502020204030204" pitchFamily="34" charset="0"/>
              </a:rPr>
            </a:br>
            <a:endParaRPr lang="he-IL" sz="140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2</a:t>
            </a:fld>
            <a:endParaRPr lang="he-IL"/>
          </a:p>
        </p:txBody>
      </p:sp>
    </p:spTree>
    <p:extLst>
      <p:ext uri="{BB962C8B-B14F-4D97-AF65-F5344CB8AC3E}">
        <p14:creationId xmlns:p14="http://schemas.microsoft.com/office/powerpoint/2010/main" val="2034949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400" b="0" i="0" u="none" strike="noStrike" dirty="0">
                <a:solidFill>
                  <a:srgbClr val="000000"/>
                </a:solidFill>
                <a:effectLst/>
                <a:latin typeface="Calibri" panose="020F0502020204030204" pitchFamily="34" charset="0"/>
              </a:rPr>
              <a:t>זוהי המשימה הראשונה (1) של חברת </a:t>
            </a:r>
            <a:r>
              <a:rPr lang="en-US" sz="1400" b="0" i="0" u="none" strike="noStrike" dirty="0">
                <a:solidFill>
                  <a:srgbClr val="000000"/>
                </a:solidFill>
                <a:effectLst/>
                <a:latin typeface="Calibri" panose="020F0502020204030204" pitchFamily="34" charset="0"/>
              </a:rPr>
              <a:t>AXIOM SPACE (AX)</a:t>
            </a:r>
            <a:endParaRPr lang="en-US" sz="1400" b="0" dirty="0">
              <a:effectLst/>
            </a:endParaRPr>
          </a:p>
          <a:p>
            <a:br>
              <a:rPr lang="en-US" sz="1400" b="0" dirty="0">
                <a:effectLst/>
              </a:rPr>
            </a:br>
            <a:endParaRPr lang="he-IL" sz="1400"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3</a:t>
            </a:fld>
            <a:endParaRPr lang="he-IL"/>
          </a:p>
        </p:txBody>
      </p:sp>
    </p:spTree>
    <p:extLst>
      <p:ext uri="{BB962C8B-B14F-4D97-AF65-F5344CB8AC3E}">
        <p14:creationId xmlns:p14="http://schemas.microsoft.com/office/powerpoint/2010/main" val="65910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תאריך השיגור המיועד הוא בתחילת שנת 2022</a:t>
            </a:r>
            <a:endParaRPr lang="he-IL" sz="1400" b="0" dirty="0">
              <a:effectLst/>
              <a:latin typeface="Calibri" panose="020F0502020204030204" pitchFamily="34" charset="0"/>
              <a:cs typeface="Calibri" panose="020F0502020204030204" pitchFamily="34" charset="0"/>
            </a:endParaRPr>
          </a:p>
          <a:p>
            <a:br>
              <a:rPr lang="he-IL" sz="1400" b="0" dirty="0">
                <a:effectLst/>
                <a:latin typeface="Calibri" panose="020F0502020204030204" pitchFamily="34" charset="0"/>
                <a:cs typeface="Calibri" panose="020F0502020204030204" pitchFamily="34" charset="0"/>
              </a:rPr>
            </a:br>
            <a:endParaRPr lang="he-IL" sz="140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4</a:t>
            </a:fld>
            <a:endParaRPr lang="he-IL"/>
          </a:p>
        </p:txBody>
      </p:sp>
    </p:spTree>
    <p:extLst>
      <p:ext uri="{BB962C8B-B14F-4D97-AF65-F5344CB8AC3E}">
        <p14:creationId xmlns:p14="http://schemas.microsoft.com/office/powerpoint/2010/main" val="304083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אל תחנת החלל הבינלאומית, הנמצאת במסלול סביב כדור הארץ. היא מקיפה אותו כ-16 פעמים ביממה, במהירות של יותר מ-7 קילומטר לשנייה. התחנה </a:t>
            </a:r>
            <a:r>
              <a:rPr lang="he-IL" sz="1400" b="0" i="0" u="none" strike="noStrike" dirty="0" err="1">
                <a:solidFill>
                  <a:srgbClr val="000000"/>
                </a:solidFill>
                <a:effectLst/>
                <a:latin typeface="Calibri" panose="020F0502020204030204" pitchFamily="34" charset="0"/>
                <a:cs typeface="Calibri" panose="020F0502020204030204" pitchFamily="34" charset="0"/>
              </a:rPr>
              <a:t>מאויישת</a:t>
            </a:r>
            <a:r>
              <a:rPr lang="he-IL" sz="1400" b="0" i="0" u="none" strike="noStrike" dirty="0">
                <a:solidFill>
                  <a:srgbClr val="000000"/>
                </a:solidFill>
                <a:effectLst/>
                <a:latin typeface="Calibri" panose="020F0502020204030204" pitchFamily="34" charset="0"/>
                <a:cs typeface="Calibri" panose="020F0502020204030204" pitchFamily="34" charset="0"/>
              </a:rPr>
              <a:t> באופן מתמשך משנת 2000</a:t>
            </a:r>
            <a:endParaRPr lang="he-IL" sz="1400" b="0" dirty="0">
              <a:effectLst/>
              <a:latin typeface="Calibri" panose="020F0502020204030204" pitchFamily="34" charset="0"/>
              <a:cs typeface="Calibri" panose="020F0502020204030204" pitchFamily="34" charset="0"/>
            </a:endParaRPr>
          </a:p>
          <a:p>
            <a:br>
              <a:rPr lang="he-IL" sz="1400" b="0" dirty="0">
                <a:effectLst/>
                <a:latin typeface="Calibri" panose="020F0502020204030204" pitchFamily="34" charset="0"/>
                <a:cs typeface="Calibri" panose="020F0502020204030204" pitchFamily="34" charset="0"/>
              </a:rPr>
            </a:br>
            <a:endParaRPr lang="he-IL" sz="140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5</a:t>
            </a:fld>
            <a:endParaRPr lang="he-IL"/>
          </a:p>
        </p:txBody>
      </p:sp>
    </p:spTree>
    <p:extLst>
      <p:ext uri="{BB962C8B-B14F-4D97-AF65-F5344CB8AC3E}">
        <p14:creationId xmlns:p14="http://schemas.microsoft.com/office/powerpoint/2010/main" val="167320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400" b="0" i="0" u="none" strike="noStrike" dirty="0">
                <a:solidFill>
                  <a:srgbClr val="000000"/>
                </a:solidFill>
                <a:effectLst/>
                <a:latin typeface="Calibri" panose="020F0502020204030204" pitchFamily="34" charset="0"/>
                <a:cs typeface="Calibri" panose="020F0502020204030204" pitchFamily="34" charset="0"/>
              </a:rPr>
              <a:t>האסטרונאוטים במשימת </a:t>
            </a:r>
            <a:r>
              <a:rPr lang="en-US" sz="1400" b="0" i="0" u="none" strike="noStrike" dirty="0">
                <a:solidFill>
                  <a:srgbClr val="000000"/>
                </a:solidFill>
                <a:effectLst/>
                <a:latin typeface="Calibri" panose="020F0502020204030204" pitchFamily="34" charset="0"/>
                <a:cs typeface="Calibri" panose="020F0502020204030204" pitchFamily="34" charset="0"/>
              </a:rPr>
              <a:t>AX-1 </a:t>
            </a:r>
            <a:r>
              <a:rPr lang="he-IL" sz="1400" b="0" i="0" u="none" strike="noStrike" dirty="0">
                <a:solidFill>
                  <a:srgbClr val="000000"/>
                </a:solidFill>
                <a:effectLst/>
                <a:latin typeface="Calibri" panose="020F0502020204030204" pitchFamily="34" charset="0"/>
                <a:cs typeface="Calibri" panose="020F0502020204030204" pitchFamily="34" charset="0"/>
              </a:rPr>
              <a:t>ישוגרו אל תחנת החלל כאשר הם נמצאים בתוך חללית מדגם </a:t>
            </a:r>
            <a:r>
              <a:rPr lang="he-IL" sz="1400" b="0" i="0" u="none" strike="noStrike" dirty="0" err="1">
                <a:solidFill>
                  <a:srgbClr val="000000"/>
                </a:solidFill>
                <a:effectLst/>
                <a:latin typeface="Calibri" panose="020F0502020204030204" pitchFamily="34" charset="0"/>
                <a:cs typeface="Calibri" panose="020F0502020204030204" pitchFamily="34" charset="0"/>
              </a:rPr>
              <a:t>דראגון</a:t>
            </a:r>
            <a:r>
              <a:rPr lang="he-IL" sz="1400" b="0" i="0" u="none" strike="noStrike" dirty="0">
                <a:solidFill>
                  <a:srgbClr val="000000"/>
                </a:solidFill>
                <a:effectLst/>
                <a:latin typeface="Calibri" panose="020F0502020204030204" pitchFamily="34" charset="0"/>
                <a:cs typeface="Calibri" panose="020F0502020204030204" pitchFamily="34" charset="0"/>
              </a:rPr>
              <a:t>, הנישאת אל המסלול על גבי משגר </a:t>
            </a:r>
            <a:r>
              <a:rPr lang="he-IL" sz="1400" b="0" i="0" u="none" strike="noStrike" dirty="0" err="1">
                <a:solidFill>
                  <a:srgbClr val="000000"/>
                </a:solidFill>
                <a:effectLst/>
                <a:latin typeface="Calibri" panose="020F0502020204030204" pitchFamily="34" charset="0"/>
                <a:cs typeface="Calibri" panose="020F0502020204030204" pitchFamily="34" charset="0"/>
              </a:rPr>
              <a:t>הפאלקון</a:t>
            </a:r>
            <a:r>
              <a:rPr lang="he-IL" sz="1400" b="0" i="0" u="none" strike="noStrike" dirty="0">
                <a:solidFill>
                  <a:srgbClr val="000000"/>
                </a:solidFill>
                <a:effectLst/>
                <a:latin typeface="Calibri" panose="020F0502020204030204" pitchFamily="34" charset="0"/>
                <a:cs typeface="Calibri" panose="020F0502020204030204" pitchFamily="34" charset="0"/>
              </a:rPr>
              <a:t>. החללית תיפרד מן המשגר בהגיעה אל המסלול ותעגון עם תחנת החלל כעבור כ-19 שעות מזמן השיגור. </a:t>
            </a:r>
            <a:endParaRPr lang="he-IL" sz="1400" b="0" dirty="0">
              <a:effectLst/>
              <a:latin typeface="Calibri" panose="020F0502020204030204" pitchFamily="34" charset="0"/>
              <a:cs typeface="Calibri" panose="020F0502020204030204" pitchFamily="34" charset="0"/>
            </a:endParaRPr>
          </a:p>
          <a:p>
            <a:br>
              <a:rPr lang="he-IL" sz="1400" b="0" dirty="0">
                <a:effectLst/>
                <a:latin typeface="Calibri" panose="020F0502020204030204" pitchFamily="34" charset="0"/>
                <a:cs typeface="Calibri" panose="020F0502020204030204" pitchFamily="34" charset="0"/>
              </a:rPr>
            </a:br>
            <a:endParaRPr lang="he-IL" sz="140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6</a:t>
            </a:fld>
            <a:endParaRPr lang="he-IL"/>
          </a:p>
        </p:txBody>
      </p:sp>
    </p:spTree>
    <p:extLst>
      <p:ext uri="{BB962C8B-B14F-4D97-AF65-F5344CB8AC3E}">
        <p14:creationId xmlns:p14="http://schemas.microsoft.com/office/powerpoint/2010/main" val="414896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200" b="0" i="0" u="none" strike="noStrike" dirty="0">
                <a:solidFill>
                  <a:srgbClr val="000000"/>
                </a:solidFill>
                <a:effectLst/>
                <a:latin typeface="Calibri" panose="020F0502020204030204" pitchFamily="34" charset="0"/>
                <a:cs typeface="Calibri" panose="020F0502020204030204" pitchFamily="34" charset="0"/>
              </a:rPr>
              <a:t>תחנת החלל שרויה במצב מתמשך הנקרא "נפילה חופשית", היא למעשה נופלת לעבר כדור הארץ ו"מפספסת" אותו באופן מתמשך. עקב כך, בתחנת החלל מתקיים מצב הנקרא </a:t>
            </a:r>
            <a:r>
              <a:rPr lang="he-IL" sz="1200" b="0" i="0" u="none" strike="noStrike" dirty="0" err="1">
                <a:solidFill>
                  <a:srgbClr val="000000"/>
                </a:solidFill>
                <a:effectLst/>
                <a:latin typeface="Calibri" panose="020F0502020204030204" pitchFamily="34" charset="0"/>
                <a:cs typeface="Calibri" panose="020F0502020204030204" pitchFamily="34" charset="0"/>
              </a:rPr>
              <a:t>מיקרוכבידה</a:t>
            </a:r>
            <a:r>
              <a:rPr lang="he-IL" sz="1200" b="0" i="0" u="none" strike="noStrike" dirty="0">
                <a:solidFill>
                  <a:srgbClr val="000000"/>
                </a:solidFill>
                <a:effectLst/>
                <a:latin typeface="Calibri" panose="020F0502020204030204" pitchFamily="34" charset="0"/>
                <a:cs typeface="Calibri" panose="020F0502020204030204" pitchFamily="34" charset="0"/>
              </a:rPr>
              <a:t>. כלומר, לעומת כדור הארץ בו מתקיימים תנאים של כבידה רגילה, בתחנת החלל נחווית תחושה של כבידה מזערית, קטנטנה. </a:t>
            </a:r>
          </a:p>
          <a:p>
            <a:pPr algn="r" rtl="1">
              <a:spcBef>
                <a:spcPts val="0"/>
              </a:spcBef>
              <a:spcAft>
                <a:spcPts val="0"/>
              </a:spcAft>
            </a:pPr>
            <a:endParaRPr lang="he-IL" sz="1200" b="0" dirty="0">
              <a:effectLst/>
              <a:latin typeface="Calibri" panose="020F0502020204030204" pitchFamily="34" charset="0"/>
              <a:cs typeface="Calibri" panose="020F0502020204030204" pitchFamily="34" charset="0"/>
            </a:endParaRPr>
          </a:p>
          <a:p>
            <a:pPr algn="r" rtl="1">
              <a:spcBef>
                <a:spcPts val="0"/>
              </a:spcBef>
              <a:spcAft>
                <a:spcPts val="0"/>
              </a:spcAft>
            </a:pPr>
            <a:r>
              <a:rPr lang="he-IL" sz="1200" b="0" i="0" u="none" strike="noStrike" dirty="0">
                <a:solidFill>
                  <a:srgbClr val="000000"/>
                </a:solidFill>
                <a:effectLst/>
                <a:latin typeface="Calibri" panose="020F0502020204030204" pitchFamily="34" charset="0"/>
                <a:cs typeface="Calibri" panose="020F0502020204030204" pitchFamily="34" charset="0"/>
              </a:rPr>
              <a:t>חומרים ותהליכים רבים מושפעים מתנאים אלו, ומשנים את התנהגותם, אופיים, או </a:t>
            </a:r>
            <a:r>
              <a:rPr lang="he-IL" sz="1200" b="0" i="0" u="none" strike="noStrike" dirty="0" err="1">
                <a:solidFill>
                  <a:srgbClr val="000000"/>
                </a:solidFill>
                <a:effectLst/>
                <a:latin typeface="Calibri" panose="020F0502020204030204" pitchFamily="34" charset="0"/>
                <a:cs typeface="Calibri" panose="020F0502020204030204" pitchFamily="34" charset="0"/>
              </a:rPr>
              <a:t>תיפקודם</a:t>
            </a:r>
            <a:r>
              <a:rPr lang="he-IL" sz="1200" b="0" i="0" u="none" strike="noStrike" dirty="0">
                <a:solidFill>
                  <a:srgbClr val="000000"/>
                </a:solidFill>
                <a:effectLst/>
                <a:latin typeface="Calibri" panose="020F0502020204030204" pitchFamily="34" charset="0"/>
                <a:cs typeface="Calibri" panose="020F0502020204030204" pitchFamily="34" charset="0"/>
              </a:rPr>
              <a:t> בעת השהות </a:t>
            </a:r>
            <a:r>
              <a:rPr lang="he-IL" sz="1200" b="0" i="0" u="none" strike="noStrike" dirty="0" err="1">
                <a:solidFill>
                  <a:srgbClr val="000000"/>
                </a:solidFill>
                <a:effectLst/>
                <a:latin typeface="Calibri" panose="020F0502020204030204" pitchFamily="34" charset="0"/>
                <a:cs typeface="Calibri" panose="020F0502020204030204" pitchFamily="34" charset="0"/>
              </a:rPr>
              <a:t>במיקרכבידה</a:t>
            </a:r>
            <a:r>
              <a:rPr lang="he-IL" sz="1200" b="0" i="0" u="none" strike="noStrike" dirty="0">
                <a:solidFill>
                  <a:srgbClr val="000000"/>
                </a:solidFill>
                <a:effectLst/>
                <a:latin typeface="Calibri" panose="020F0502020204030204" pitchFamily="34" charset="0"/>
                <a:cs typeface="Calibri" panose="020F0502020204030204" pitchFamily="34" charset="0"/>
              </a:rPr>
              <a:t>. תחנת החלל היא מעבדה מרחפת ענקית, מלאה במכשור מדעי </a:t>
            </a:r>
            <a:r>
              <a:rPr lang="he-IL" sz="1200" b="0" i="0" u="none" strike="noStrike" dirty="0" err="1">
                <a:solidFill>
                  <a:srgbClr val="000000"/>
                </a:solidFill>
                <a:effectLst/>
                <a:latin typeface="Calibri" panose="020F0502020204030204" pitchFamily="34" charset="0"/>
                <a:cs typeface="Calibri" panose="020F0502020204030204" pitchFamily="34" charset="0"/>
              </a:rPr>
              <a:t>ומאויישת</a:t>
            </a:r>
            <a:r>
              <a:rPr lang="he-IL" sz="1200" b="0" i="0" u="none" strike="noStrike" dirty="0">
                <a:solidFill>
                  <a:srgbClr val="000000"/>
                </a:solidFill>
                <a:effectLst/>
                <a:latin typeface="Calibri" panose="020F0502020204030204" pitchFamily="34" charset="0"/>
                <a:cs typeface="Calibri" panose="020F0502020204030204" pitchFamily="34" charset="0"/>
              </a:rPr>
              <a:t> על ידי מדענים, ואשר נערכו בה כבר למעלה מ-3000 ניסויים שונים. מטרתה היא לעזור להרחיב את הידע האנושי ולתרום לפיתוח ולחדשנות כאן בכדור הארץ, ומעבר לו. </a:t>
            </a:r>
            <a:endParaRPr lang="he-IL" sz="1200" b="0" dirty="0">
              <a:effectLst/>
              <a:latin typeface="Calibri" panose="020F0502020204030204" pitchFamily="34" charset="0"/>
              <a:cs typeface="Calibri" panose="020F0502020204030204" pitchFamily="34" charset="0"/>
            </a:endParaRPr>
          </a:p>
          <a:p>
            <a:br>
              <a:rPr lang="he-IL" sz="1200" dirty="0">
                <a:latin typeface="Calibri" panose="020F0502020204030204" pitchFamily="34" charset="0"/>
                <a:cs typeface="Calibri" panose="020F0502020204030204" pitchFamily="34" charset="0"/>
              </a:rPr>
            </a:br>
            <a:endParaRPr lang="he-IL" sz="1200" dirty="0">
              <a:latin typeface="Calibri" panose="020F0502020204030204" pitchFamily="34" charset="0"/>
              <a:cs typeface="Calibri" panose="020F0502020204030204" pitchFamily="34" charset="0"/>
            </a:endParaRPr>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7</a:t>
            </a:fld>
            <a:endParaRPr lang="he-IL"/>
          </a:p>
        </p:txBody>
      </p:sp>
    </p:spTree>
    <p:extLst>
      <p:ext uri="{BB962C8B-B14F-4D97-AF65-F5344CB8AC3E}">
        <p14:creationId xmlns:p14="http://schemas.microsoft.com/office/powerpoint/2010/main" val="198427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במשימת </a:t>
            </a:r>
            <a:r>
              <a:rPr lang="en-US" sz="1800" b="0" i="0" u="none" strike="noStrike" dirty="0">
                <a:solidFill>
                  <a:srgbClr val="000000"/>
                </a:solidFill>
                <a:effectLst/>
                <a:latin typeface="Calibri" panose="020F0502020204030204" pitchFamily="34" charset="0"/>
              </a:rPr>
              <a:t>AX-1 </a:t>
            </a:r>
            <a:r>
              <a:rPr lang="he-IL" sz="1800" b="0" i="0" u="none" strike="noStrike" dirty="0">
                <a:solidFill>
                  <a:srgbClr val="000000"/>
                </a:solidFill>
                <a:effectLst/>
                <a:latin typeface="Calibri" panose="020F0502020204030204" pitchFamily="34" charset="0"/>
              </a:rPr>
              <a:t>מיועדים לטוס 4 בני-אדם אל תחנת החלל. מפקד המשימה יהיה מייקל לופז-</a:t>
            </a:r>
            <a:r>
              <a:rPr lang="he-IL" sz="1800" b="0" i="0" u="none" strike="noStrike" dirty="0" err="1">
                <a:solidFill>
                  <a:srgbClr val="000000"/>
                </a:solidFill>
                <a:effectLst/>
                <a:latin typeface="Calibri" panose="020F0502020204030204" pitchFamily="34" charset="0"/>
              </a:rPr>
              <a:t>אלגריה</a:t>
            </a:r>
            <a:r>
              <a:rPr lang="he-IL" sz="1800" b="0" i="0" u="none" strike="noStrike" dirty="0">
                <a:solidFill>
                  <a:srgbClr val="000000"/>
                </a:solidFill>
                <a:effectLst/>
                <a:latin typeface="Calibri" panose="020F0502020204030204" pitchFamily="34" charset="0"/>
              </a:rPr>
              <a:t>, אסטרונאוט מקצועי מסוכנות החלל האמריקאית – </a:t>
            </a:r>
            <a:r>
              <a:rPr lang="he-IL" sz="1800" b="0" i="0" u="none" strike="noStrike" dirty="0" err="1">
                <a:solidFill>
                  <a:srgbClr val="000000"/>
                </a:solidFill>
                <a:effectLst/>
                <a:latin typeface="Calibri" panose="020F0502020204030204" pitchFamily="34" charset="0"/>
              </a:rPr>
              <a:t>נאסא</a:t>
            </a:r>
            <a:r>
              <a:rPr lang="he-IL" sz="1800" b="0" i="0" u="none" strike="noStrike" dirty="0">
                <a:solidFill>
                  <a:srgbClr val="000000"/>
                </a:solidFill>
                <a:effectLst/>
                <a:latin typeface="Calibri" panose="020F0502020204030204" pitchFamily="34" charset="0"/>
              </a:rPr>
              <a:t>, ואיתו שלושה אסטרונאוטים פרטיים. אחד מהם יהיה איתן סטיבה, הישראלי השני בחלל. </a:t>
            </a:r>
          </a:p>
          <a:p>
            <a:pPr algn="r" rtl="1">
              <a:spcBef>
                <a:spcPts val="0"/>
              </a:spcBef>
              <a:spcAft>
                <a:spcPts val="0"/>
              </a:spcAft>
            </a:pPr>
            <a:endParaRPr lang="he-IL" b="0" dirty="0">
              <a:effectLst/>
            </a:endParaRPr>
          </a:p>
          <a:p>
            <a:pPr algn="r" rtl="1">
              <a:spcBef>
                <a:spcPts val="0"/>
              </a:spcBef>
              <a:spcAft>
                <a:spcPts val="0"/>
              </a:spcAft>
            </a:pPr>
            <a:r>
              <a:rPr lang="en-US" sz="1800" b="0" i="0" u="none" strike="noStrike" dirty="0">
                <a:solidFill>
                  <a:srgbClr val="000000"/>
                </a:solidFill>
                <a:effectLst/>
                <a:latin typeface="Calibri" panose="020F0502020204030204" pitchFamily="34" charset="0"/>
              </a:rPr>
              <a:t>AX-1 </a:t>
            </a:r>
            <a:r>
              <a:rPr lang="he-IL" sz="1800" b="0" i="0" u="none" strike="noStrike" dirty="0">
                <a:solidFill>
                  <a:srgbClr val="000000"/>
                </a:solidFill>
                <a:effectLst/>
                <a:latin typeface="Calibri" panose="020F0502020204030204" pitchFamily="34" charset="0"/>
              </a:rPr>
              <a:t>היא המשימה הראשונה אשר בה כל חברי הצוות (כלומר מלבד מפקד המשימה) יהיו אסטרונאוטים פרטיים. אסטרונאוט פרטי הוא אדם אשר איננו אסטרונאוט במקצועו, כלומר עיסוקו הרגיל איננו קשור לתחום חקר החלל והטיסות לחלל, והוא ממן את מסעו באופן פרטי. 7 אסטרונאוטים פרטיים כבר ביקרו בעבר בתחנת החלל. </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br>
              <a:rPr lang="he-IL" sz="1800" b="0" i="0" u="none" strike="noStrike" dirty="0">
                <a:solidFill>
                  <a:srgbClr val="000000"/>
                </a:solidFill>
                <a:effectLst/>
                <a:latin typeface="Calibri" panose="020F0502020204030204" pitchFamily="34" charset="0"/>
              </a:rPr>
            </a:b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8</a:t>
            </a:fld>
            <a:endParaRPr lang="he-IL"/>
          </a:p>
        </p:txBody>
      </p:sp>
    </p:spTree>
    <p:extLst>
      <p:ext uri="{BB962C8B-B14F-4D97-AF65-F5344CB8AC3E}">
        <p14:creationId xmlns:p14="http://schemas.microsoft.com/office/powerpoint/2010/main" val="84889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המשימה תמשך 10 ימים, בעוד שתחנת החלל תקיף את כדור הארץ כ-160 פעמים ותכסה מרחק של כ-700 אלף קילומטרים</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9</a:t>
            </a:fld>
            <a:endParaRPr lang="he-IL"/>
          </a:p>
        </p:txBody>
      </p:sp>
    </p:spTree>
    <p:extLst>
      <p:ext uri="{BB962C8B-B14F-4D97-AF65-F5344CB8AC3E}">
        <p14:creationId xmlns:p14="http://schemas.microsoft.com/office/powerpoint/2010/main" val="312852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הוא יוכל לצפות ב-160 זריחות ושקיעות, אבל הוא עומד להיות עסוק מדי בשביל להסתכל החוצה </a:t>
            </a:r>
            <a:r>
              <a:rPr lang="he-IL" sz="1800" b="0" i="0" u="none" strike="noStrike" dirty="0" err="1">
                <a:solidFill>
                  <a:srgbClr val="000000"/>
                </a:solidFill>
                <a:effectLst/>
                <a:latin typeface="Calibri" panose="020F0502020204030204" pitchFamily="34" charset="0"/>
              </a:rPr>
              <a:t>מהקופולה</a:t>
            </a:r>
            <a:r>
              <a:rPr lang="he-IL" sz="1800" b="0" i="0" u="none" strike="noStrike" dirty="0">
                <a:solidFill>
                  <a:srgbClr val="000000"/>
                </a:solidFill>
                <a:effectLst/>
                <a:latin typeface="Calibri" panose="020F0502020204030204" pitchFamily="34" charset="0"/>
              </a:rPr>
              <a:t> כל היום. איתן יערוך עשרות ניסויים, הוא יעביר ממרום המסלול סביב כדור הארץ שיעורים והדגמות הקשורים למדע ולחיים </a:t>
            </a:r>
            <a:r>
              <a:rPr lang="he-IL" sz="1800" b="0" i="0" u="none" strike="noStrike" dirty="0" err="1">
                <a:solidFill>
                  <a:srgbClr val="000000"/>
                </a:solidFill>
                <a:effectLst/>
                <a:latin typeface="Calibri" panose="020F0502020204030204" pitchFamily="34" charset="0"/>
              </a:rPr>
              <a:t>במיקרוכבידה</a:t>
            </a:r>
            <a:r>
              <a:rPr lang="he-IL" sz="1800" b="0" i="0" u="none" strike="noStrike" dirty="0">
                <a:solidFill>
                  <a:srgbClr val="000000"/>
                </a:solidFill>
                <a:effectLst/>
                <a:latin typeface="Calibri" panose="020F0502020204030204" pitchFamily="34" charset="0"/>
              </a:rPr>
              <a:t> עבור מאות כיתות, אלפי מחנכים והורים ישתתפו במשימה ויעזרו לאיתן לשתף עוד ועוד ילדים וילדות, תלמידות ותלמידים, עד שיותר מעשרות אלפים בכל רחבי המדינה </a:t>
            </a:r>
            <a:r>
              <a:rPr lang="he-IL" sz="1800" b="0" i="0" u="none" strike="noStrike" dirty="0" err="1">
                <a:solidFill>
                  <a:srgbClr val="000000"/>
                </a:solidFill>
                <a:effectLst/>
                <a:latin typeface="Calibri" panose="020F0502020204030204" pitchFamily="34" charset="0"/>
              </a:rPr>
              <a:t>יקחו</a:t>
            </a:r>
            <a:r>
              <a:rPr lang="he-IL" sz="1800" b="0" i="0" u="none" strike="noStrike" dirty="0">
                <a:solidFill>
                  <a:srgbClr val="000000"/>
                </a:solidFill>
                <a:effectLst/>
                <a:latin typeface="Calibri" panose="020F0502020204030204" pitchFamily="34" charset="0"/>
              </a:rPr>
              <a:t> חלק לפני, במהלך, ואחרי המסע - </a:t>
            </a:r>
            <a:r>
              <a:rPr lang="he-IL" sz="1800" b="0" i="0" u="none" strike="noStrike" dirty="0" err="1">
                <a:solidFill>
                  <a:srgbClr val="000000"/>
                </a:solidFill>
                <a:effectLst/>
                <a:latin typeface="Calibri" panose="020F0502020204030204" pitchFamily="34" charset="0"/>
              </a:rPr>
              <a:t>בהרפתקאה</a:t>
            </a:r>
            <a:r>
              <a:rPr lang="he-IL" sz="1800" b="0" i="0" u="none" strike="noStrike" dirty="0">
                <a:solidFill>
                  <a:srgbClr val="000000"/>
                </a:solidFill>
                <a:effectLst/>
                <a:latin typeface="Calibri" panose="020F0502020204030204" pitchFamily="34" charset="0"/>
              </a:rPr>
              <a:t> המופלאה של האנושות בחלל!</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ואתם מוזמנים לעזור להחליט למה איתן יקדיש את הזמן שלו בתחנת החלל, כדי שכמה שיותר אנשים, יוכלו לקבל כמה שיותר השראה, לצאת ולהגשים את החלומות שלהם. </a:t>
            </a:r>
            <a:endParaRPr lang="he-IL" b="0" dirty="0">
              <a:effectLst/>
            </a:endParaRPr>
          </a:p>
          <a:p>
            <a:br>
              <a:rPr lang="he-IL" dirty="0"/>
            </a:br>
            <a:endParaRPr lang="he-IL" dirty="0"/>
          </a:p>
        </p:txBody>
      </p:sp>
      <p:sp>
        <p:nvSpPr>
          <p:cNvPr id="4" name="מציין מיקום של מספר שקופית 3"/>
          <p:cNvSpPr>
            <a:spLocks noGrp="1"/>
          </p:cNvSpPr>
          <p:nvPr>
            <p:ph type="sldNum" sz="quarter" idx="5"/>
          </p:nvPr>
        </p:nvSpPr>
        <p:spPr/>
        <p:txBody>
          <a:bodyPr/>
          <a:lstStyle/>
          <a:p>
            <a:fld id="{371A8D93-1B5C-47BC-9D3D-0D1EAC1AE73F}" type="slidenum">
              <a:rPr lang="he-IL" smtClean="0"/>
              <a:t>10</a:t>
            </a:fld>
            <a:endParaRPr lang="he-IL"/>
          </a:p>
        </p:txBody>
      </p:sp>
    </p:spTree>
    <p:extLst>
      <p:ext uri="{BB962C8B-B14F-4D97-AF65-F5344CB8AC3E}">
        <p14:creationId xmlns:p14="http://schemas.microsoft.com/office/powerpoint/2010/main" val="3778529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9D17F36-861C-4474-81C7-1945518C825F}"/>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5250A5D1-2826-4BB9-8F80-C030233228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14F5E456-428D-47BD-8CE8-708517E337E2}"/>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D3BF28D1-5FF5-43C8-84A9-99A24D2274C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37C8BA2-8714-4107-A65A-CE1408BA468A}"/>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89751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64EB7A-DC7A-4470-8A28-D3EE0D826EA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1CD249B0-3F97-4A46-902C-5F2B261794AC}"/>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65D6CE4-6633-4011-9CFA-DE20CE6AC1C6}"/>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B79A1C35-1839-4433-8E2F-3449CD43B4F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F2C29BF-4B6B-4BC9-8680-ECC084B001D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55331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02D336C-4093-4F1C-B9F2-3B4128DD683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B8FA2FA-4EEC-4716-ABF1-6C402AB4B52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9AA7AD-08AF-4E5F-9A47-4D09E59D4CDE}"/>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1935B81A-216A-4FE5-B4EF-ECF0F612358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94FDBF26-EC8C-487D-999C-B2DD36CE831B}"/>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89376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9FE096-E089-4BF3-B1E0-D35CA1D4774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0F5165A-87F8-4633-A045-A0525716E7E3}"/>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2C1578D-501B-4660-860B-818F8B76DC67}"/>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E4A799FB-D16B-4535-9916-5B50A1ABB73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5D1BFBA-2F27-491C-98EB-03C9F0E40CA1}"/>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2380053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4B33429-6BE6-4A51-98B7-D22207F25CC0}"/>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C82716-023C-4D45-AEA9-0D8955EF6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6FCF3179-7B59-4398-9D8E-991B5F8638F2}"/>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C41406D7-A17A-434C-ACEB-BBC3C5BBF3A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9C37929-7440-4ED9-9DF7-0A03AAE4A11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365810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8FEBDFB-B753-4C74-91B5-050C909EE8F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AE4CFABC-3B4A-4266-94D2-E2D7132C9857}"/>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A1F20074-4FBE-40F7-872C-1C15650DF873}"/>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D1CB42E-C862-4756-96DC-B57E43FA1101}"/>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C93E9F8C-CA4C-4C33-97D8-7445C47D84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CDDD8A7-FAB0-4D11-A0B2-5D373475F915}"/>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641547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DAAA958-ED34-47E8-AF12-7DDE7911123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696F3CD-618D-4A6B-AC36-8126AAA83B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4B443F69-B834-4958-A522-8B6DCCFC78B2}"/>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103BCB9-46AA-41D0-AD30-F23D97EADA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E4B71AAA-45A0-426E-9E65-6CF62539DF8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F72AAAB1-E10A-4229-92A2-9F2804FAF214}"/>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8" name="מציין מיקום של כותרת תחתונה 7">
            <a:extLst>
              <a:ext uri="{FF2B5EF4-FFF2-40B4-BE49-F238E27FC236}">
                <a16:creationId xmlns:a16="http://schemas.microsoft.com/office/drawing/2014/main" id="{69051D08-3188-41E4-950A-71EDEFA767C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21112198-1490-45FE-96A6-FBF7575A9713}"/>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87491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5BAD10-2A18-45D2-BEE7-110A91335DE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26F4CE9C-CD37-44E5-8603-B7AF6BA16699}"/>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4" name="מציין מיקום של כותרת תחתונה 3">
            <a:extLst>
              <a:ext uri="{FF2B5EF4-FFF2-40B4-BE49-F238E27FC236}">
                <a16:creationId xmlns:a16="http://schemas.microsoft.com/office/drawing/2014/main" id="{190EB75A-E699-4951-8CA2-FFFE5EB3BF4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23182D74-FE69-407B-B3F3-23FC809271E6}"/>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1783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A16E3895-B4F8-4EEB-BF3B-EB054C7ECA4B}"/>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3" name="מציין מיקום של כותרת תחתונה 2">
            <a:extLst>
              <a:ext uri="{FF2B5EF4-FFF2-40B4-BE49-F238E27FC236}">
                <a16:creationId xmlns:a16="http://schemas.microsoft.com/office/drawing/2014/main" id="{2FB66DAD-8E81-428E-B6DD-F716F4F08402}"/>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EB62BBB-F09F-429E-8736-3A6D99AFD6C4}"/>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274371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525D6E-E04B-437A-A777-8D2B70120BB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DE1A05B-98D1-43B5-9BFE-E8DF182A62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8F6BC63-FAD6-481B-8431-DB6A345BC4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A577F02-B2FF-4DCC-9D8B-69DB9C627B86}"/>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01CF7677-B323-4CB5-90BE-CAE5CEBF24A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F8D08D-15C5-4750-8636-A51E1132922D}"/>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4100983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07D792F-439E-475B-9B58-548935FDAB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6A1E8EF8-423D-461F-B5BC-782DBEEAB3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0604A56-3BAF-4F85-A851-CF47E6568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9C208AEB-6FF6-4F0A-B268-BDB82DEAE560}"/>
              </a:ext>
            </a:extLst>
          </p:cNvPr>
          <p:cNvSpPr>
            <a:spLocks noGrp="1"/>
          </p:cNvSpPr>
          <p:nvPr>
            <p:ph type="dt" sz="half" idx="10"/>
          </p:nvPr>
        </p:nvSpPr>
        <p:spPr/>
        <p:txBody>
          <a:bodyPr/>
          <a:lstStyle/>
          <a:p>
            <a:fld id="{EBE56637-C39B-4E11-80DD-B64FA71DEF68}"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854F4299-196D-40E1-AD45-3C15688A91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A0DEAE4-56B5-4546-A63F-DA583B6BD30D}"/>
              </a:ext>
            </a:extLst>
          </p:cNvPr>
          <p:cNvSpPr>
            <a:spLocks noGrp="1"/>
          </p:cNvSpPr>
          <p:nvPr>
            <p:ph type="sldNum" sz="quarter" idx="12"/>
          </p:nvPr>
        </p:nvSpPr>
        <p:spPr/>
        <p:txBody>
          <a:bodyPr/>
          <a:lstStyle/>
          <a:p>
            <a:fld id="{B0608572-D476-421A-A740-5C30E6D26523}" type="slidenum">
              <a:rPr lang="he-IL" smtClean="0"/>
              <a:t>‹#›</a:t>
            </a:fld>
            <a:endParaRPr lang="he-IL"/>
          </a:p>
        </p:txBody>
      </p:sp>
    </p:spTree>
    <p:extLst>
      <p:ext uri="{BB962C8B-B14F-4D97-AF65-F5344CB8AC3E}">
        <p14:creationId xmlns:p14="http://schemas.microsoft.com/office/powerpoint/2010/main" val="324853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521DDACD-BA47-47C0-BB42-741ED7A9C871}"/>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508F77D-E338-4A66-8F7E-E9DD8AD2CAF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862A675-89D4-4ED4-BF24-E3F6F176CA6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BE56637-C39B-4E11-80DD-B64FA71DEF68}"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CA0222A2-CCA8-4D63-9CCA-D28363D36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D359511-18B1-4D2C-9ED4-EDE88C02531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0608572-D476-421A-A740-5C30E6D26523}" type="slidenum">
              <a:rPr lang="he-IL" smtClean="0"/>
              <a:t>‹#›</a:t>
            </a:fld>
            <a:endParaRPr lang="he-IL"/>
          </a:p>
        </p:txBody>
      </p:sp>
    </p:spTree>
    <p:extLst>
      <p:ext uri="{BB962C8B-B14F-4D97-AF65-F5344CB8AC3E}">
        <p14:creationId xmlns:p14="http://schemas.microsoft.com/office/powerpoint/2010/main" val="56027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98D859E7-D5C0-4E91-BBDF-1788F377E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תמונה 6">
            <a:extLst>
              <a:ext uri="{FF2B5EF4-FFF2-40B4-BE49-F238E27FC236}">
                <a16:creationId xmlns:a16="http://schemas.microsoft.com/office/drawing/2014/main" id="{99ABA793-FFCD-44DC-9EB2-07BFAB95F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566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8BCD01F8-9A79-402B-892C-845F56A46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81369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5C088ECB-AA37-421F-90D0-57AF297CB1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68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D8061A9-C762-44B6-86F8-7A8226579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2844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100F0A2E-7DE0-46B0-8881-F46EEFC88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864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0D54425E-7FB0-460B-ABA2-172B06A203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464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B74982E-28A8-4A4A-A1D8-6B0FAA76A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138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2AE7DDD8-EB4F-44A6-BF80-82411843E0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9263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7D38DD9B-5796-4347-882C-D9EBA5DC6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652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BFF233F9-3FA4-4D74-8259-363F61CC2C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6104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728BAC4-6050-4F8E-80D5-872EEFD8D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2028606"/>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549</Words>
  <Application>Microsoft Office PowerPoint</Application>
  <PresentationFormat>מסך רחב</PresentationFormat>
  <Paragraphs>38</Paragraphs>
  <Slides>11</Slides>
  <Notes>9</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11</vt:i4>
      </vt:variant>
    </vt:vector>
  </HeadingPairs>
  <TitlesOfParts>
    <vt:vector size="15"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4</cp:revision>
  <dcterms:created xsi:type="dcterms:W3CDTF">2021-03-21T07:22:42Z</dcterms:created>
  <dcterms:modified xsi:type="dcterms:W3CDTF">2021-08-19T06:15:09Z</dcterms:modified>
</cp:coreProperties>
</file>