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5" autoAdjust="0"/>
    <p:restoredTop sz="72434" autoAdjust="0"/>
  </p:normalViewPr>
  <p:slideViewPr>
    <p:cSldViewPr snapToGrid="0">
      <p:cViewPr varScale="1">
        <p:scale>
          <a:sx n="56" d="100"/>
          <a:sy n="56" d="100"/>
        </p:scale>
        <p:origin x="106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CBDCE90-6261-4401-884F-FB2D8EEB2BA3}" type="datetimeFigureOut">
              <a:rPr lang="he-IL" smtClean="0"/>
              <a:t>י"א/אלול/תשפ"א</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2155D0F-C348-456B-842D-EC62E617224E}" type="slidenum">
              <a:rPr lang="he-IL" smtClean="0"/>
              <a:t>‹#›</a:t>
            </a:fld>
            <a:endParaRPr lang="he-IL"/>
          </a:p>
        </p:txBody>
      </p:sp>
    </p:spTree>
    <p:extLst>
      <p:ext uri="{BB962C8B-B14F-4D97-AF65-F5344CB8AC3E}">
        <p14:creationId xmlns:p14="http://schemas.microsoft.com/office/powerpoint/2010/main" val="316844261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כוח הכבידה הוא הכוח שמושך כל שני גופים זה כלפי זה, לכן הוא נקרא גם "כוח המשיכה". כוח זה מושפע מהמסה של כל גוף – באופן כללי ככל שמשהו הוא מסיבי יותר, כלומר בעל חומר וצפיפות רבים יותר – כך כוח המשיכה שלו חזק יותר. </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אפשר לדמות את כוח הכבידה לשקע במזרון. ככל שגוף מסיבי יותר, כך השקע עמוק יותר ודברים המתקרבים אליו נמשכים ונופלים לעברו.</a:t>
            </a:r>
          </a:p>
          <a:p>
            <a:pPr algn="r" rtl="1">
              <a:spcBef>
                <a:spcPts val="0"/>
              </a:spcBef>
              <a:spcAft>
                <a:spcPts val="0"/>
              </a:spcAft>
            </a:pP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כדור הארץ, שהוא כוכב-לכת עצום ובעל מסה אדירה בהשוואה אלינו, מושך כלפיו את כל מה שסביבו. זו הסיבה שאנחנו נופלים חזרה כשאנחנו קופצים, למשל, במקום לרחף הלאה והלאה אל העננים. אפילו אנחנו מפעילים כוח משיכה כלפי מה שסובב אותנו, אבל בגלל שאנחנו כל כך קטנים יחסית, הכוח הזה קטן מאוד מאוד. </a:t>
            </a:r>
            <a:endParaRPr lang="he-IL" b="0" dirty="0">
              <a:effectLst/>
            </a:endParaRPr>
          </a:p>
          <a:p>
            <a:pPr algn="r" rtl="1">
              <a:spcBef>
                <a:spcPts val="0"/>
              </a:spcBef>
              <a:spcAft>
                <a:spcPts val="0"/>
              </a:spcAft>
            </a:pPr>
            <a:br>
              <a:rPr lang="he-IL" sz="1800" b="0" i="0" u="none" strike="noStrike" dirty="0">
                <a:solidFill>
                  <a:srgbClr val="000000"/>
                </a:solidFill>
                <a:effectLst/>
                <a:latin typeface="Calibri" panose="020F0502020204030204" pitchFamily="34" charset="0"/>
              </a:rPr>
            </a:br>
            <a:br>
              <a:rPr lang="he-IL" sz="1800" b="0" i="0" u="none" strike="noStrike" dirty="0">
                <a:solidFill>
                  <a:srgbClr val="000000"/>
                </a:solidFill>
                <a:effectLst/>
                <a:latin typeface="Calibri" panose="020F0502020204030204" pitchFamily="34" charset="0"/>
              </a:rPr>
            </a:br>
            <a:endParaRPr lang="he-IL" b="0" dirty="0">
              <a:effectLst/>
            </a:endParaRPr>
          </a:p>
          <a:p>
            <a:br>
              <a:rPr lang="he-IL" dirty="0"/>
            </a:br>
            <a:endParaRPr lang="he-IL" dirty="0"/>
          </a:p>
        </p:txBody>
      </p:sp>
      <p:sp>
        <p:nvSpPr>
          <p:cNvPr id="4" name="מציין מיקום של מספר שקופית 3"/>
          <p:cNvSpPr>
            <a:spLocks noGrp="1"/>
          </p:cNvSpPr>
          <p:nvPr>
            <p:ph type="sldNum" sz="quarter" idx="5"/>
          </p:nvPr>
        </p:nvSpPr>
        <p:spPr/>
        <p:txBody>
          <a:bodyPr/>
          <a:lstStyle/>
          <a:p>
            <a:fld id="{92155D0F-C348-456B-842D-EC62E617224E}" type="slidenum">
              <a:rPr lang="he-IL" smtClean="0"/>
              <a:t>2</a:t>
            </a:fld>
            <a:endParaRPr lang="he-IL"/>
          </a:p>
        </p:txBody>
      </p:sp>
    </p:spTree>
    <p:extLst>
      <p:ext uri="{BB962C8B-B14F-4D97-AF65-F5344CB8AC3E}">
        <p14:creationId xmlns:p14="http://schemas.microsoft.com/office/powerpoint/2010/main" val="1457223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אתגר בועות הסבון: </a:t>
            </a:r>
          </a:p>
          <a:p>
            <a:pPr algn="r" rtl="1">
              <a:spcBef>
                <a:spcPts val="0"/>
              </a:spcBef>
              <a:spcAft>
                <a:spcPts val="0"/>
              </a:spcAft>
            </a:pPr>
            <a:r>
              <a:rPr lang="he-IL" sz="1800" b="0" i="0" u="none" strike="noStrike" dirty="0">
                <a:solidFill>
                  <a:srgbClr val="000000"/>
                </a:solidFill>
                <a:effectLst/>
                <a:latin typeface="Calibri" panose="020F0502020204030204" pitchFamily="34" charset="0"/>
              </a:rPr>
              <a:t>התנהגותן של בועות סבון דומה להתנהגותן של טיפות מים </a:t>
            </a:r>
            <a:r>
              <a:rPr lang="he-IL" sz="1800" b="0" i="0" u="none" strike="noStrike" dirty="0" err="1">
                <a:solidFill>
                  <a:srgbClr val="000000"/>
                </a:solidFill>
                <a:effectLst/>
                <a:latin typeface="Calibri" panose="020F0502020204030204" pitchFamily="34" charset="0"/>
              </a:rPr>
              <a:t>במיקרוכבידה</a:t>
            </a:r>
            <a:r>
              <a:rPr lang="he-IL" sz="1800" b="0" i="0" u="none" strike="noStrike" dirty="0">
                <a:solidFill>
                  <a:srgbClr val="000000"/>
                </a:solidFill>
                <a:effectLst/>
                <a:latin typeface="Calibri" panose="020F0502020204030204" pitchFamily="34" charset="0"/>
              </a:rPr>
              <a:t>. </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על מנת ליצור בועות סבון עמידות ומרשימות במיוחד מומלץ להשתמש במתכון הבא:</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1:1:4 (1 סבון כלים: 1 סוכר: 4 מים)</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המיסו כף סוכר אחת בארבע כפות מים חמים, ערבבו עד להמסה מלאה!</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הוסיפו כף סבון כלים וערבבו היטב</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אפשר ליצור מכשיר פשוט להפרחת בועות על ידי קשירת עיגול מחוט עבה וחיבורו לשני מקלות</a:t>
            </a:r>
            <a:endParaRPr lang="he-IL" b="0" dirty="0">
              <a:effectLst/>
            </a:endParaRPr>
          </a:p>
          <a:p>
            <a:pPr algn="r" rtl="1">
              <a:spcBef>
                <a:spcPts val="0"/>
              </a:spcBef>
              <a:spcAft>
                <a:spcPts val="0"/>
              </a:spcAft>
            </a:pPr>
            <a:br>
              <a:rPr lang="he-IL" sz="1800" b="0" i="0" u="none" strike="noStrike" dirty="0">
                <a:solidFill>
                  <a:srgbClr val="000000"/>
                </a:solidFill>
                <a:effectLst/>
                <a:latin typeface="Calibri" panose="020F0502020204030204" pitchFamily="34" charset="0"/>
              </a:rPr>
            </a:br>
            <a:br>
              <a:rPr lang="he-IL" sz="1800" b="0" i="0" u="none" strike="noStrike" dirty="0">
                <a:solidFill>
                  <a:srgbClr val="000000"/>
                </a:solidFill>
                <a:effectLst/>
                <a:latin typeface="Calibri" panose="020F0502020204030204" pitchFamily="34" charset="0"/>
              </a:rPr>
            </a:br>
            <a:endParaRPr lang="he-IL" b="0" dirty="0">
              <a:effectLst/>
            </a:endParaRPr>
          </a:p>
          <a:p>
            <a:br>
              <a:rPr lang="he-IL" dirty="0"/>
            </a:br>
            <a:endParaRPr lang="he-IL" dirty="0"/>
          </a:p>
        </p:txBody>
      </p:sp>
      <p:sp>
        <p:nvSpPr>
          <p:cNvPr id="4" name="מציין מיקום של מספר שקופית 3"/>
          <p:cNvSpPr>
            <a:spLocks noGrp="1"/>
          </p:cNvSpPr>
          <p:nvPr>
            <p:ph type="sldNum" sz="quarter" idx="5"/>
          </p:nvPr>
        </p:nvSpPr>
        <p:spPr/>
        <p:txBody>
          <a:bodyPr/>
          <a:lstStyle/>
          <a:p>
            <a:fld id="{92155D0F-C348-456B-842D-EC62E617224E}" type="slidenum">
              <a:rPr lang="he-IL" smtClean="0"/>
              <a:t>11</a:t>
            </a:fld>
            <a:endParaRPr lang="he-IL"/>
          </a:p>
        </p:txBody>
      </p:sp>
    </p:spTree>
    <p:extLst>
      <p:ext uri="{BB962C8B-B14F-4D97-AF65-F5344CB8AC3E}">
        <p14:creationId xmlns:p14="http://schemas.microsoft.com/office/powerpoint/2010/main" val="3941867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המשקל שאנחנו רואים כשאנחנו מודדים את משקלנו הוא למעשה ביטוי של הכוח הדדי בין הגוף שלנו, לכוח המשיכה של כדור הארץ. לכן, המשקל שלנו יהיה שונה, על פני הירח (אדם השוקל 100 קילו, ישקול כ-16) או על פני מאדים (אדם השוקל 100 קילו, ישקול כ-37)! ואילו תצליחו לעמוד על פני השמש העצומה שלנו, אדם השוקל 100 קילו בכדור הארץ ישקול על פני השמש 2707.קילו!</a:t>
            </a:r>
          </a:p>
          <a:p>
            <a:pPr algn="r" rtl="1">
              <a:spcBef>
                <a:spcPts val="0"/>
              </a:spcBef>
              <a:spcAft>
                <a:spcPts val="0"/>
              </a:spcAft>
            </a:pP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אתר לבדיקה מה יהיה משקלכם על פני גרמי שמיים שונים: </a:t>
            </a:r>
            <a:r>
              <a:rPr lang="en-US" sz="1800" b="0" i="0" u="none" strike="noStrike" dirty="0">
                <a:solidFill>
                  <a:srgbClr val="000000"/>
                </a:solidFill>
                <a:effectLst/>
                <a:latin typeface="Calibri" panose="020F0502020204030204" pitchFamily="34" charset="0"/>
              </a:rPr>
              <a:t>https://www.exploratorium.edu/ronh/weight/</a:t>
            </a:r>
            <a:endParaRPr lang="en-US" b="0" dirty="0">
              <a:effectLst/>
            </a:endParaRPr>
          </a:p>
          <a:p>
            <a:pPr algn="r" rtl="1">
              <a:spcBef>
                <a:spcPts val="0"/>
              </a:spcBef>
              <a:spcAft>
                <a:spcPts val="0"/>
              </a:spcAft>
            </a:pPr>
            <a:br>
              <a:rPr lang="en-US" sz="1800" b="0" i="0" u="none" strike="noStrike" dirty="0">
                <a:solidFill>
                  <a:srgbClr val="000000"/>
                </a:solidFill>
                <a:effectLst/>
                <a:latin typeface="Calibri" panose="020F0502020204030204" pitchFamily="34" charset="0"/>
              </a:rPr>
            </a:br>
            <a:br>
              <a:rPr lang="en-US" sz="1800" b="0" i="0" u="none" strike="noStrike" dirty="0">
                <a:solidFill>
                  <a:srgbClr val="000000"/>
                </a:solidFill>
                <a:effectLst/>
                <a:latin typeface="Calibri" panose="020F0502020204030204" pitchFamily="34" charset="0"/>
              </a:rPr>
            </a:br>
            <a:endParaRPr lang="en-US" b="0" dirty="0">
              <a:effectLst/>
            </a:endParaRPr>
          </a:p>
          <a:p>
            <a:br>
              <a:rPr lang="en-US" dirty="0"/>
            </a:br>
            <a:endParaRPr lang="he-IL" dirty="0"/>
          </a:p>
        </p:txBody>
      </p:sp>
      <p:sp>
        <p:nvSpPr>
          <p:cNvPr id="4" name="מציין מיקום של מספר שקופית 3"/>
          <p:cNvSpPr>
            <a:spLocks noGrp="1"/>
          </p:cNvSpPr>
          <p:nvPr>
            <p:ph type="sldNum" sz="quarter" idx="5"/>
          </p:nvPr>
        </p:nvSpPr>
        <p:spPr/>
        <p:txBody>
          <a:bodyPr/>
          <a:lstStyle/>
          <a:p>
            <a:fld id="{92155D0F-C348-456B-842D-EC62E617224E}" type="slidenum">
              <a:rPr lang="he-IL" smtClean="0"/>
              <a:t>3</a:t>
            </a:fld>
            <a:endParaRPr lang="he-IL"/>
          </a:p>
        </p:txBody>
      </p:sp>
    </p:spTree>
    <p:extLst>
      <p:ext uri="{BB962C8B-B14F-4D97-AF65-F5344CB8AC3E}">
        <p14:creationId xmlns:p14="http://schemas.microsoft.com/office/powerpoint/2010/main" val="1466443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מיקרו זה קטנטן. </a:t>
            </a:r>
            <a:r>
              <a:rPr lang="he-IL" sz="1800" b="0" i="0" u="none" strike="noStrike" dirty="0" err="1">
                <a:solidFill>
                  <a:srgbClr val="000000"/>
                </a:solidFill>
                <a:effectLst/>
                <a:latin typeface="Calibri" panose="020F0502020204030204" pitchFamily="34" charset="0"/>
              </a:rPr>
              <a:t>מיקרוכבידה</a:t>
            </a:r>
            <a:r>
              <a:rPr lang="he-IL" sz="1800" b="0" i="0" u="none" strike="noStrike" dirty="0">
                <a:solidFill>
                  <a:srgbClr val="000000"/>
                </a:solidFill>
                <a:effectLst/>
                <a:latin typeface="Calibri" panose="020F0502020204030204" pitchFamily="34" charset="0"/>
              </a:rPr>
              <a:t> היא מצב שבו כוח משיכה כמעט ואינו מורגש. </a:t>
            </a:r>
          </a:p>
          <a:p>
            <a:pPr algn="r" rtl="1">
              <a:spcBef>
                <a:spcPts val="0"/>
              </a:spcBef>
              <a:spcAft>
                <a:spcPts val="0"/>
              </a:spcAft>
            </a:pPr>
            <a:endParaRPr lang="he-IL" sz="1800" b="0" i="0" u="none" strike="noStrike" dirty="0">
              <a:solidFill>
                <a:srgbClr val="000000"/>
              </a:solidFill>
              <a:effectLst/>
              <a:latin typeface="Calibri" panose="020F0502020204030204" pitchFamily="34" charset="0"/>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שימו לב!! זה אינו חוסר כבידה או חוסר משקל אמיתי! בחלל, בגלל שהגופים </a:t>
            </a:r>
            <a:r>
              <a:rPr lang="he-IL" sz="1800" b="0" i="0" u="none" strike="noStrike" dirty="0" err="1">
                <a:solidFill>
                  <a:srgbClr val="000000"/>
                </a:solidFill>
                <a:effectLst/>
                <a:latin typeface="Calibri" panose="020F0502020204030204" pitchFamily="34" charset="0"/>
              </a:rPr>
              <a:t>השמימיים</a:t>
            </a:r>
            <a:r>
              <a:rPr lang="he-IL" sz="1800" b="0" i="0" u="none" strike="noStrike" dirty="0">
                <a:solidFill>
                  <a:srgbClr val="000000"/>
                </a:solidFill>
                <a:effectLst/>
                <a:latin typeface="Calibri" panose="020F0502020204030204" pitchFamily="34" charset="0"/>
              </a:rPr>
              <a:t> כל כך מרובים גדולים, נצטרך להרחיק הרחק אל </a:t>
            </a:r>
            <a:r>
              <a:rPr lang="he-IL" sz="1800" b="0" i="0" u="none" strike="noStrike" dirty="0" err="1">
                <a:solidFill>
                  <a:srgbClr val="000000"/>
                </a:solidFill>
                <a:effectLst/>
                <a:latin typeface="Calibri" panose="020F0502020204030204" pitchFamily="34" charset="0"/>
              </a:rPr>
              <a:t>האיזור</a:t>
            </a:r>
            <a:r>
              <a:rPr lang="he-IL" sz="1800" b="0" i="0" u="none" strike="noStrike" dirty="0">
                <a:solidFill>
                  <a:srgbClr val="000000"/>
                </a:solidFill>
                <a:effectLst/>
                <a:latin typeface="Calibri" panose="020F0502020204030204" pitchFamily="34" charset="0"/>
              </a:rPr>
              <a:t> הריק שבין גלקסיות כדי להיות באמת במקום בו יופעל עלינו כמעט שום כוח כבידה.</a:t>
            </a:r>
            <a:endParaRPr lang="he-IL" b="0" dirty="0">
              <a:effectLst/>
            </a:endParaRPr>
          </a:p>
          <a:p>
            <a:pPr algn="r" rtl="1">
              <a:spcBef>
                <a:spcPts val="0"/>
              </a:spcBef>
              <a:spcAft>
                <a:spcPts val="0"/>
              </a:spcAft>
            </a:pPr>
            <a:br>
              <a:rPr lang="he-IL" sz="1800" b="0" i="0" u="none" strike="noStrike" dirty="0">
                <a:solidFill>
                  <a:srgbClr val="000000"/>
                </a:solidFill>
                <a:effectLst/>
                <a:latin typeface="Calibri" panose="020F0502020204030204" pitchFamily="34" charset="0"/>
              </a:rPr>
            </a:br>
            <a:br>
              <a:rPr lang="he-IL" sz="1800" b="0" i="0" u="none" strike="noStrike" dirty="0">
                <a:solidFill>
                  <a:srgbClr val="000000"/>
                </a:solidFill>
                <a:effectLst/>
                <a:latin typeface="Calibri" panose="020F0502020204030204" pitchFamily="34" charset="0"/>
              </a:rPr>
            </a:br>
            <a:endParaRPr lang="he-IL" b="0" dirty="0">
              <a:effectLst/>
            </a:endParaRPr>
          </a:p>
          <a:p>
            <a:br>
              <a:rPr lang="he-IL" dirty="0"/>
            </a:br>
            <a:endParaRPr lang="he-IL" dirty="0"/>
          </a:p>
        </p:txBody>
      </p:sp>
      <p:sp>
        <p:nvSpPr>
          <p:cNvPr id="4" name="מציין מיקום של מספר שקופית 3"/>
          <p:cNvSpPr>
            <a:spLocks noGrp="1"/>
          </p:cNvSpPr>
          <p:nvPr>
            <p:ph type="sldNum" sz="quarter" idx="5"/>
          </p:nvPr>
        </p:nvSpPr>
        <p:spPr/>
        <p:txBody>
          <a:bodyPr/>
          <a:lstStyle/>
          <a:p>
            <a:fld id="{92155D0F-C348-456B-842D-EC62E617224E}" type="slidenum">
              <a:rPr lang="he-IL" smtClean="0"/>
              <a:t>4</a:t>
            </a:fld>
            <a:endParaRPr lang="he-IL"/>
          </a:p>
        </p:txBody>
      </p:sp>
    </p:spTree>
    <p:extLst>
      <p:ext uri="{BB962C8B-B14F-4D97-AF65-F5344CB8AC3E}">
        <p14:creationId xmlns:p14="http://schemas.microsoft.com/office/powerpoint/2010/main" val="1954568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אנחנו חווים תנאי </a:t>
            </a:r>
            <a:r>
              <a:rPr lang="he-IL" sz="1800" b="0" i="0" u="none" strike="noStrike" dirty="0" err="1">
                <a:solidFill>
                  <a:srgbClr val="000000"/>
                </a:solidFill>
                <a:effectLst/>
                <a:latin typeface="Calibri" panose="020F0502020204030204" pitchFamily="34" charset="0"/>
              </a:rPr>
              <a:t>מיקרוכבידה</a:t>
            </a:r>
            <a:r>
              <a:rPr lang="he-IL" sz="1800" b="0" i="0" u="none" strike="noStrike" dirty="0">
                <a:solidFill>
                  <a:srgbClr val="000000"/>
                </a:solidFill>
                <a:effectLst/>
                <a:latin typeface="Calibri" panose="020F0502020204030204" pitchFamily="34" charset="0"/>
              </a:rPr>
              <a:t> להרף עין גם כאן בכדור הארץ! אלו רגעים שבהם כוחות אחרים המופעלים על גוף כלשהו מאזנים את כוח המשיכה של כדור הארץ, ובאותם רגעים – הגוף חווה תחושה של חוסר משקל. </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דמיינו למשל שאתם נמצאים במעלית בראשו של בניין רב קומות. מכירים את ההרגשה כשהמעלית מתחילה לרדת למטה, והבטן מרגישה כאילו שהיא הולכת לקפוץ מהגרון? </a:t>
            </a:r>
          </a:p>
          <a:p>
            <a:pPr algn="r" rtl="1">
              <a:spcBef>
                <a:spcPts val="0"/>
              </a:spcBef>
              <a:spcAft>
                <a:spcPts val="0"/>
              </a:spcAft>
            </a:pP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אז אם הייתם עומדים באותו רגע על משקל, המספר שהוא הראה לפני תנועת המעלית היה מתחיל לרדת תוך כדי התנועה של המעלית מטה. כך גם במטוס צולל. או בצניחה! או כשזורקים כדור למעלה, והוא עוצר לרגע לפני שהוא מתחיל ליפול. אלו רגעים, על פני כדור הארץ, בהם מתקיימים להרף עין תנאים של </a:t>
            </a:r>
            <a:r>
              <a:rPr lang="he-IL" sz="1800" b="0" i="0" u="none" strike="noStrike" dirty="0" err="1">
                <a:solidFill>
                  <a:srgbClr val="000000"/>
                </a:solidFill>
                <a:effectLst/>
                <a:latin typeface="Calibri" panose="020F0502020204030204" pitchFamily="34" charset="0"/>
              </a:rPr>
              <a:t>מיקרוכבידה</a:t>
            </a:r>
            <a:r>
              <a:rPr lang="he-IL" sz="1800" b="0" i="0" u="none" strike="noStrike" dirty="0">
                <a:solidFill>
                  <a:srgbClr val="000000"/>
                </a:solidFill>
                <a:effectLst/>
                <a:latin typeface="Calibri" panose="020F0502020204030204" pitchFamily="34" charset="0"/>
              </a:rPr>
              <a:t>. </a:t>
            </a:r>
            <a:endParaRPr lang="he-IL" b="0" dirty="0">
              <a:effectLst/>
            </a:endParaRPr>
          </a:p>
          <a:p>
            <a:pPr algn="r" rtl="1">
              <a:spcBef>
                <a:spcPts val="0"/>
              </a:spcBef>
              <a:spcAft>
                <a:spcPts val="0"/>
              </a:spcAft>
            </a:pPr>
            <a:br>
              <a:rPr lang="he-IL" sz="1800" b="0" i="0" u="none" strike="noStrike" dirty="0">
                <a:solidFill>
                  <a:srgbClr val="000000"/>
                </a:solidFill>
                <a:effectLst/>
                <a:latin typeface="Calibri" panose="020F0502020204030204" pitchFamily="34" charset="0"/>
              </a:rPr>
            </a:br>
            <a:br>
              <a:rPr lang="he-IL" sz="1800" b="0" i="0" u="none" strike="noStrike" dirty="0">
                <a:solidFill>
                  <a:srgbClr val="000000"/>
                </a:solidFill>
                <a:effectLst/>
                <a:latin typeface="Calibri" panose="020F0502020204030204" pitchFamily="34" charset="0"/>
              </a:rPr>
            </a:br>
            <a:endParaRPr lang="he-IL" b="0" dirty="0">
              <a:effectLst/>
            </a:endParaRPr>
          </a:p>
          <a:p>
            <a:br>
              <a:rPr lang="he-IL" dirty="0"/>
            </a:br>
            <a:endParaRPr lang="he-IL" dirty="0"/>
          </a:p>
        </p:txBody>
      </p:sp>
      <p:sp>
        <p:nvSpPr>
          <p:cNvPr id="4" name="מציין מיקום של מספר שקופית 3"/>
          <p:cNvSpPr>
            <a:spLocks noGrp="1"/>
          </p:cNvSpPr>
          <p:nvPr>
            <p:ph type="sldNum" sz="quarter" idx="5"/>
          </p:nvPr>
        </p:nvSpPr>
        <p:spPr/>
        <p:txBody>
          <a:bodyPr/>
          <a:lstStyle/>
          <a:p>
            <a:fld id="{92155D0F-C348-456B-842D-EC62E617224E}" type="slidenum">
              <a:rPr lang="he-IL" smtClean="0"/>
              <a:t>5</a:t>
            </a:fld>
            <a:endParaRPr lang="he-IL"/>
          </a:p>
        </p:txBody>
      </p:sp>
    </p:spTree>
    <p:extLst>
      <p:ext uri="{BB962C8B-B14F-4D97-AF65-F5344CB8AC3E}">
        <p14:creationId xmlns:p14="http://schemas.microsoft.com/office/powerpoint/2010/main" val="459883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בתחנת החלל הבינלאומית! זוהי מעבדה מרחפת עצומה, בגודל של שני מגרשי כדורגל, המקיפה את כדור הארץ בגובה של כ-400 ק"מ מעל פני הקרקע ובמהירות של כ-7 ק"מ לשנייה! התחנה </a:t>
            </a:r>
            <a:r>
              <a:rPr lang="he-IL" sz="1800" b="0" i="0" u="none" strike="noStrike" dirty="0" err="1">
                <a:solidFill>
                  <a:srgbClr val="000000"/>
                </a:solidFill>
                <a:effectLst/>
                <a:latin typeface="Calibri" panose="020F0502020204030204" pitchFamily="34" charset="0"/>
              </a:rPr>
              <a:t>שרוייה</a:t>
            </a:r>
            <a:r>
              <a:rPr lang="he-IL" sz="1800" b="0" i="0" u="none" strike="noStrike" dirty="0">
                <a:solidFill>
                  <a:srgbClr val="000000"/>
                </a:solidFill>
                <a:effectLst/>
                <a:latin typeface="Calibri" panose="020F0502020204030204" pitchFamily="34" charset="0"/>
              </a:rPr>
              <a:t> במצב הקרוי "נפילה חופשית" והיא למעשה כל הזמן נופלת </a:t>
            </a:r>
            <a:r>
              <a:rPr lang="he-IL" sz="1800" b="0" i="0" u="none" strike="noStrike" dirty="0" err="1">
                <a:solidFill>
                  <a:srgbClr val="000000"/>
                </a:solidFill>
                <a:effectLst/>
                <a:latin typeface="Calibri" panose="020F0502020204030204" pitchFamily="34" charset="0"/>
              </a:rPr>
              <a:t>לכבר</a:t>
            </a:r>
            <a:r>
              <a:rPr lang="he-IL" sz="1800" b="0" i="0" u="none" strike="noStrike" dirty="0">
                <a:solidFill>
                  <a:srgbClr val="000000"/>
                </a:solidFill>
                <a:effectLst/>
                <a:latin typeface="Calibri" panose="020F0502020204030204" pitchFamily="34" charset="0"/>
              </a:rPr>
              <a:t> כדור הארץ אך "מפספסת" אותו באופן מתמשך, כך שהיא ממשיכה להקיף אותו. </a:t>
            </a:r>
          </a:p>
          <a:p>
            <a:pPr algn="r" rtl="1">
              <a:spcBef>
                <a:spcPts val="0"/>
              </a:spcBef>
              <a:spcAft>
                <a:spcPts val="0"/>
              </a:spcAft>
            </a:pP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התחנה משמשת לחקר החיים בחלל </a:t>
            </a:r>
            <a:r>
              <a:rPr lang="he-IL" sz="1800" b="0" i="0" u="none" strike="noStrike" dirty="0" err="1">
                <a:solidFill>
                  <a:srgbClr val="000000"/>
                </a:solidFill>
                <a:effectLst/>
                <a:latin typeface="Calibri" panose="020F0502020204030204" pitchFamily="34" charset="0"/>
              </a:rPr>
              <a:t>ובמיקרוכבידה</a:t>
            </a:r>
            <a:r>
              <a:rPr lang="he-IL" sz="1800" b="0" i="0" u="none" strike="noStrike" dirty="0">
                <a:solidFill>
                  <a:srgbClr val="000000"/>
                </a:solidFill>
                <a:effectLst/>
                <a:latin typeface="Calibri" panose="020F0502020204030204" pitchFamily="34" charset="0"/>
              </a:rPr>
              <a:t>, ולביצוע של מחקר למען פיתוח שיתרום לכלל האנושות, על פני כדור הארת ומעבר אליו. מוצרים רבים אשר נמצאים בשימוש יומיומי בביתכם הינם תולדה של מחקר ופיתוח בתחנת החלל הבינלאומית!</a:t>
            </a:r>
            <a:endParaRPr lang="he-IL" b="0" dirty="0">
              <a:effectLst/>
            </a:endParaRPr>
          </a:p>
          <a:p>
            <a:pPr algn="r" rtl="1">
              <a:spcBef>
                <a:spcPts val="0"/>
              </a:spcBef>
              <a:spcAft>
                <a:spcPts val="0"/>
              </a:spcAft>
            </a:pPr>
            <a:br>
              <a:rPr lang="he-IL" sz="1800" b="0" i="0" u="none" strike="noStrike" dirty="0">
                <a:solidFill>
                  <a:srgbClr val="000000"/>
                </a:solidFill>
                <a:effectLst/>
                <a:latin typeface="Calibri" panose="020F0502020204030204" pitchFamily="34" charset="0"/>
              </a:rPr>
            </a:br>
            <a:br>
              <a:rPr lang="he-IL" sz="1800" b="0" i="0" u="none" strike="noStrike" dirty="0">
                <a:solidFill>
                  <a:srgbClr val="000000"/>
                </a:solidFill>
                <a:effectLst/>
                <a:latin typeface="Calibri" panose="020F0502020204030204" pitchFamily="34" charset="0"/>
              </a:rPr>
            </a:br>
            <a:endParaRPr lang="he-IL" b="0" dirty="0">
              <a:effectLst/>
            </a:endParaRPr>
          </a:p>
          <a:p>
            <a:br>
              <a:rPr lang="he-IL" dirty="0"/>
            </a:br>
            <a:endParaRPr lang="he-IL" dirty="0"/>
          </a:p>
        </p:txBody>
      </p:sp>
      <p:sp>
        <p:nvSpPr>
          <p:cNvPr id="4" name="מציין מיקום של מספר שקופית 3"/>
          <p:cNvSpPr>
            <a:spLocks noGrp="1"/>
          </p:cNvSpPr>
          <p:nvPr>
            <p:ph type="sldNum" sz="quarter" idx="5"/>
          </p:nvPr>
        </p:nvSpPr>
        <p:spPr/>
        <p:txBody>
          <a:bodyPr/>
          <a:lstStyle/>
          <a:p>
            <a:fld id="{92155D0F-C348-456B-842D-EC62E617224E}" type="slidenum">
              <a:rPr lang="he-IL" smtClean="0"/>
              <a:t>6</a:t>
            </a:fld>
            <a:endParaRPr lang="he-IL"/>
          </a:p>
        </p:txBody>
      </p:sp>
    </p:spTree>
    <p:extLst>
      <p:ext uri="{BB962C8B-B14F-4D97-AF65-F5344CB8AC3E}">
        <p14:creationId xmlns:p14="http://schemas.microsoft.com/office/powerpoint/2010/main" val="4069544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כל החומרים והתהליכים המוכרים לנו כאן בכדור הארץ נוצרים ומתקיימים תחת תנאים של כבידה רגילה. עד שפיתחנו את היכולת להמריא אל המסלול סביב כדור הארץ הינו יכולים לצפות בהתנהגות ובהתנהלות של תהליכים תחת תנאי </a:t>
            </a:r>
            <a:r>
              <a:rPr lang="he-IL" sz="1800" b="0" i="0" u="none" strike="noStrike" dirty="0" err="1">
                <a:solidFill>
                  <a:srgbClr val="000000"/>
                </a:solidFill>
                <a:effectLst/>
                <a:latin typeface="Calibri" panose="020F0502020204030204" pitchFamily="34" charset="0"/>
              </a:rPr>
              <a:t>מיקרוכבידה</a:t>
            </a:r>
            <a:r>
              <a:rPr lang="he-IL" sz="1800" b="0" i="0" u="none" strike="noStrike" dirty="0">
                <a:solidFill>
                  <a:srgbClr val="000000"/>
                </a:solidFill>
                <a:effectLst/>
                <a:latin typeface="Calibri" panose="020F0502020204030204" pitchFamily="34" charset="0"/>
              </a:rPr>
              <a:t> רק למשך רגעים בודדים ובעזרת מכשירים מיוחד. תחת תנאי </a:t>
            </a:r>
            <a:r>
              <a:rPr lang="he-IL" sz="1800" b="0" i="0" u="none" strike="noStrike" dirty="0" err="1">
                <a:solidFill>
                  <a:srgbClr val="000000"/>
                </a:solidFill>
                <a:effectLst/>
                <a:latin typeface="Calibri" panose="020F0502020204030204" pitchFamily="34" charset="0"/>
              </a:rPr>
              <a:t>מיקרוכבידה</a:t>
            </a:r>
            <a:r>
              <a:rPr lang="he-IL" sz="1800" b="0" i="0" u="none" strike="noStrike" dirty="0">
                <a:solidFill>
                  <a:srgbClr val="000000"/>
                </a:solidFill>
                <a:effectLst/>
                <a:latin typeface="Calibri" panose="020F0502020204030204" pitchFamily="34" charset="0"/>
              </a:rPr>
              <a:t> התגלו הבדלים במגוון רחב של תופעות, ותופעות חדשות לגמרי. בזכות המחקר המתבצע </a:t>
            </a:r>
            <a:r>
              <a:rPr lang="he-IL" sz="1800" b="0" i="0" u="none" strike="noStrike" dirty="0" err="1">
                <a:solidFill>
                  <a:srgbClr val="000000"/>
                </a:solidFill>
                <a:effectLst/>
                <a:latin typeface="Calibri" panose="020F0502020204030204" pitchFamily="34" charset="0"/>
              </a:rPr>
              <a:t>במיקרוכבידה</a:t>
            </a:r>
            <a:r>
              <a:rPr lang="he-IL" sz="1800" b="0" i="0" u="none" strike="noStrike" dirty="0">
                <a:solidFill>
                  <a:srgbClr val="000000"/>
                </a:solidFill>
                <a:effectLst/>
                <a:latin typeface="Calibri" panose="020F0502020204030204" pitchFamily="34" charset="0"/>
              </a:rPr>
              <a:t> בתחנת החלל ובלוויינים וכלי תעופה אחרים (כגון מעבורות החלל!) אנחנו יכולים גם להרחיב ולדייק את הידע המדעי, גם לפתח תהליכים וחומרים אשר עשויים לתרום לחיים על פני כדור הארץ, וגם להתכונן לקראת שהות אנושית ממושכת מעבר לכוכב הלכת שלנו. </a:t>
            </a:r>
            <a:endParaRPr lang="he-IL" b="0" dirty="0">
              <a:effectLst/>
            </a:endParaRPr>
          </a:p>
          <a:p>
            <a:pPr algn="r" rtl="1">
              <a:spcBef>
                <a:spcPts val="0"/>
              </a:spcBef>
              <a:spcAft>
                <a:spcPts val="0"/>
              </a:spcAft>
            </a:pPr>
            <a:br>
              <a:rPr lang="he-IL" sz="1800" b="0" i="0" u="none" strike="noStrike" dirty="0">
                <a:solidFill>
                  <a:srgbClr val="000000"/>
                </a:solidFill>
                <a:effectLst/>
                <a:latin typeface="Calibri" panose="020F0502020204030204" pitchFamily="34" charset="0"/>
              </a:rPr>
            </a:br>
            <a:br>
              <a:rPr lang="he-IL" sz="1800" b="0" i="0" u="none" strike="noStrike" dirty="0">
                <a:solidFill>
                  <a:srgbClr val="000000"/>
                </a:solidFill>
                <a:effectLst/>
                <a:latin typeface="Calibri" panose="020F0502020204030204" pitchFamily="34" charset="0"/>
              </a:rPr>
            </a:br>
            <a:endParaRPr lang="he-IL" b="0" dirty="0">
              <a:effectLst/>
            </a:endParaRPr>
          </a:p>
          <a:p>
            <a:br>
              <a:rPr lang="he-IL" dirty="0"/>
            </a:br>
            <a:endParaRPr lang="he-IL" dirty="0"/>
          </a:p>
        </p:txBody>
      </p:sp>
      <p:sp>
        <p:nvSpPr>
          <p:cNvPr id="4" name="מציין מיקום של מספר שקופית 3"/>
          <p:cNvSpPr>
            <a:spLocks noGrp="1"/>
          </p:cNvSpPr>
          <p:nvPr>
            <p:ph type="sldNum" sz="quarter" idx="5"/>
          </p:nvPr>
        </p:nvSpPr>
        <p:spPr/>
        <p:txBody>
          <a:bodyPr/>
          <a:lstStyle/>
          <a:p>
            <a:fld id="{92155D0F-C348-456B-842D-EC62E617224E}" type="slidenum">
              <a:rPr lang="he-IL" smtClean="0"/>
              <a:t>7</a:t>
            </a:fld>
            <a:endParaRPr lang="he-IL"/>
          </a:p>
        </p:txBody>
      </p:sp>
    </p:spTree>
    <p:extLst>
      <p:ext uri="{BB962C8B-B14F-4D97-AF65-F5344CB8AC3E}">
        <p14:creationId xmlns:p14="http://schemas.microsoft.com/office/powerpoint/2010/main" val="392409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אסטרונאוטים יכולים להזיז משקל של מאות קילוגרמים באמצעות אצבע אחת בלבד</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בתחנת החלל אין מלח ופלפל באבקה, רק בתמיסה, כי הגרגרים יתפזרו לכל עבר ועלולים לסכן את המכשירים</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תופעות מוכרות מתנהגות אחרת, למשל – להבת אש עגולה, יצירה של חלבונים ללא טעויות, יצירה של קריסטלים מושלמים, נוזלים בעלי צפיפות שונה לא נפרדים לשכבות, חלקיקים לא שוקעים בתמיסה... ועוד </a:t>
            </a:r>
            <a:r>
              <a:rPr lang="he-IL" sz="1800" b="0" i="0" u="none" strike="noStrike" dirty="0" err="1">
                <a:solidFill>
                  <a:srgbClr val="000000"/>
                </a:solidFill>
                <a:effectLst/>
                <a:latin typeface="Calibri" panose="020F0502020204030204" pitchFamily="34" charset="0"/>
              </a:rPr>
              <a:t>ועוד</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אחת הדוגמאות המוחשיות ביותר היא האופן בו נוזלים מתנהגים </a:t>
            </a:r>
            <a:r>
              <a:rPr lang="he-IL" sz="1800" b="0" i="0" u="none" strike="noStrike" dirty="0" err="1">
                <a:solidFill>
                  <a:srgbClr val="000000"/>
                </a:solidFill>
                <a:effectLst/>
                <a:latin typeface="Calibri" panose="020F0502020204030204" pitchFamily="34" charset="0"/>
              </a:rPr>
              <a:t>במיקרוכבידה</a:t>
            </a:r>
            <a:r>
              <a:rPr lang="he-IL" sz="1800" b="0" i="0" u="none" strike="noStrike" dirty="0">
                <a:solidFill>
                  <a:srgbClr val="000000"/>
                </a:solidFill>
                <a:effectLst/>
                <a:latin typeface="Calibri" panose="020F0502020204030204" pitchFamily="34" charset="0"/>
              </a:rPr>
              <a:t> לעומת בכדור הארץ</a:t>
            </a:r>
            <a:endParaRPr lang="he-IL" b="0" dirty="0">
              <a:effectLst/>
            </a:endParaRPr>
          </a:p>
          <a:p>
            <a:pPr algn="r" rtl="1">
              <a:spcBef>
                <a:spcPts val="0"/>
              </a:spcBef>
              <a:spcAft>
                <a:spcPts val="0"/>
              </a:spcAft>
            </a:pPr>
            <a:br>
              <a:rPr lang="he-IL" sz="1800" b="0" i="0" u="none" strike="noStrike" dirty="0">
                <a:solidFill>
                  <a:srgbClr val="000000"/>
                </a:solidFill>
                <a:effectLst/>
                <a:latin typeface="Calibri" panose="020F0502020204030204" pitchFamily="34" charset="0"/>
              </a:rPr>
            </a:br>
            <a:br>
              <a:rPr lang="he-IL" sz="1800" b="0" i="0" u="none" strike="noStrike" dirty="0">
                <a:solidFill>
                  <a:srgbClr val="000000"/>
                </a:solidFill>
                <a:effectLst/>
                <a:latin typeface="Calibri" panose="020F0502020204030204" pitchFamily="34" charset="0"/>
              </a:rPr>
            </a:br>
            <a:endParaRPr lang="he-IL" b="0" dirty="0">
              <a:effectLst/>
            </a:endParaRPr>
          </a:p>
          <a:p>
            <a:br>
              <a:rPr lang="he-IL" dirty="0"/>
            </a:br>
            <a:endParaRPr lang="he-IL" dirty="0"/>
          </a:p>
        </p:txBody>
      </p:sp>
      <p:sp>
        <p:nvSpPr>
          <p:cNvPr id="4" name="מציין מיקום של מספר שקופית 3"/>
          <p:cNvSpPr>
            <a:spLocks noGrp="1"/>
          </p:cNvSpPr>
          <p:nvPr>
            <p:ph type="sldNum" sz="quarter" idx="5"/>
          </p:nvPr>
        </p:nvSpPr>
        <p:spPr/>
        <p:txBody>
          <a:bodyPr/>
          <a:lstStyle/>
          <a:p>
            <a:fld id="{92155D0F-C348-456B-842D-EC62E617224E}" type="slidenum">
              <a:rPr lang="he-IL" smtClean="0"/>
              <a:t>8</a:t>
            </a:fld>
            <a:endParaRPr lang="he-IL"/>
          </a:p>
        </p:txBody>
      </p:sp>
    </p:spTree>
    <p:extLst>
      <p:ext uri="{BB962C8B-B14F-4D97-AF65-F5344CB8AC3E}">
        <p14:creationId xmlns:p14="http://schemas.microsoft.com/office/powerpoint/2010/main" val="979152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על פני כדור הארץ, כוח הכבידה חזק יותר מאשר כוחות אחרים הפועלים על מולקולות המים, ולכן אנו רגילים לראות מים זורמים במורד כל משטח. </a:t>
            </a:r>
            <a:r>
              <a:rPr lang="he-IL" sz="1800" b="0" i="0" u="none" strike="noStrike" dirty="0" err="1">
                <a:solidFill>
                  <a:srgbClr val="000000"/>
                </a:solidFill>
                <a:effectLst/>
                <a:latin typeface="Calibri" panose="020F0502020204030204" pitchFamily="34" charset="0"/>
              </a:rPr>
              <a:t>במיקרוכבידה</a:t>
            </a:r>
            <a:r>
              <a:rPr lang="he-IL" sz="1800" b="0" i="0" u="none" strike="noStrike" dirty="0">
                <a:solidFill>
                  <a:srgbClr val="000000"/>
                </a:solidFill>
                <a:effectLst/>
                <a:latin typeface="Calibri" panose="020F0502020204030204" pitchFamily="34" charset="0"/>
              </a:rPr>
              <a:t>, כוחות אחרים, אשר הם חלשים בהשוואה לכוח המשיכה (כגון קוהזיה, אדהזיה ומתח פנים) חזקים מספיק בהיעדר כוח המשיכה כדי לקבוע את התנהגותן של טיפות המים. </a:t>
            </a:r>
            <a:endParaRPr lang="he-IL" sz="2800"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לכן, </a:t>
            </a:r>
            <a:r>
              <a:rPr lang="he-IL" sz="1800" b="0" i="0" u="none" strike="noStrike" dirty="0" err="1">
                <a:solidFill>
                  <a:srgbClr val="000000"/>
                </a:solidFill>
                <a:effectLst/>
                <a:latin typeface="Calibri" panose="020F0502020204030204" pitchFamily="34" charset="0"/>
              </a:rPr>
              <a:t>במיקרוכבידה</a:t>
            </a:r>
            <a:r>
              <a:rPr lang="he-IL" sz="1800" b="0" i="0" u="none" strike="noStrike" dirty="0">
                <a:solidFill>
                  <a:srgbClr val="000000"/>
                </a:solidFill>
                <a:effectLst/>
                <a:latin typeface="Calibri" panose="020F0502020204030204" pitchFamily="34" charset="0"/>
              </a:rPr>
              <a:t> טיפות המים מתנהגת כמעט כמו בועת סבון על פני כדור הארץ! הן מרחפות להן בהתאם לתנועת האוויר או דחיפה מצד עצם, ובעיקר נצמדות ונדבקות זו לזו, ולכל משטח. </a:t>
            </a:r>
          </a:p>
          <a:p>
            <a:pPr algn="r" rtl="1">
              <a:spcBef>
                <a:spcPts val="0"/>
              </a:spcBef>
              <a:spcAft>
                <a:spcPts val="0"/>
              </a:spcAft>
            </a:pPr>
            <a:endParaRPr lang="he-IL" sz="2800"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אדהזיה – הצמדות בין מולקולת מים למשטח</a:t>
            </a:r>
            <a:endParaRPr lang="he-IL" sz="2800"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קוהזיה – הצמדות בין מולקולת מים אחת לאחרת</a:t>
            </a:r>
            <a:endParaRPr lang="he-IL" sz="2800"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מתח פנים – חלוקת הכוח המופעל על החומר מבפנים ומבחוץ באופן שווה ככל הניתן</a:t>
            </a:r>
            <a:endParaRPr lang="he-IL" sz="2800"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דבר זה מקשה במיוחד אל האסטרונאוטים להשתמש בשירותים ולחפוף את השיעור, ומגניב במיוחד בזמן שתייה של משקאות!</a:t>
            </a:r>
            <a:endParaRPr lang="he-IL" sz="2800" b="0" dirty="0">
              <a:effectLst/>
            </a:endParaRPr>
          </a:p>
          <a:p>
            <a:pPr algn="r" rtl="1">
              <a:spcBef>
                <a:spcPts val="0"/>
              </a:spcBef>
              <a:spcAft>
                <a:spcPts val="0"/>
              </a:spcAft>
            </a:pPr>
            <a:br>
              <a:rPr lang="he-IL" sz="1800" b="0" i="0" u="none" strike="noStrike" dirty="0">
                <a:solidFill>
                  <a:srgbClr val="000000"/>
                </a:solidFill>
                <a:effectLst/>
                <a:latin typeface="Calibri" panose="020F0502020204030204" pitchFamily="34" charset="0"/>
              </a:rPr>
            </a:br>
            <a:br>
              <a:rPr lang="he-IL" sz="1800" b="0" i="0" u="none" strike="noStrike" dirty="0">
                <a:solidFill>
                  <a:srgbClr val="000000"/>
                </a:solidFill>
                <a:effectLst/>
                <a:latin typeface="Calibri" panose="020F0502020204030204" pitchFamily="34" charset="0"/>
              </a:rPr>
            </a:br>
            <a:endParaRPr lang="he-IL" sz="2800" b="0" dirty="0">
              <a:effectLst/>
            </a:endParaRPr>
          </a:p>
          <a:p>
            <a:br>
              <a:rPr lang="he-IL" sz="2800" dirty="0"/>
            </a:br>
            <a:endParaRPr lang="he-IL" dirty="0"/>
          </a:p>
        </p:txBody>
      </p:sp>
      <p:sp>
        <p:nvSpPr>
          <p:cNvPr id="4" name="מציין מיקום של מספר שקופית 3"/>
          <p:cNvSpPr>
            <a:spLocks noGrp="1"/>
          </p:cNvSpPr>
          <p:nvPr>
            <p:ph type="sldNum" sz="quarter" idx="5"/>
          </p:nvPr>
        </p:nvSpPr>
        <p:spPr/>
        <p:txBody>
          <a:bodyPr/>
          <a:lstStyle/>
          <a:p>
            <a:fld id="{92155D0F-C348-456B-842D-EC62E617224E}" type="slidenum">
              <a:rPr lang="he-IL" smtClean="0"/>
              <a:t>9</a:t>
            </a:fld>
            <a:endParaRPr lang="he-IL"/>
          </a:p>
        </p:txBody>
      </p:sp>
    </p:spTree>
    <p:extLst>
      <p:ext uri="{BB962C8B-B14F-4D97-AF65-F5344CB8AC3E}">
        <p14:creationId xmlns:p14="http://schemas.microsoft.com/office/powerpoint/2010/main" val="3500855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אחת הבעיות איתן אסטרונאוטים נדרשים להתמודד בחלל היא שמירה על בריאותם. כתוצאה </a:t>
            </a:r>
            <a:r>
              <a:rPr lang="he-IL" sz="1800" b="0" i="0" u="none" strike="noStrike" dirty="0" err="1">
                <a:solidFill>
                  <a:srgbClr val="000000"/>
                </a:solidFill>
                <a:effectLst/>
                <a:latin typeface="Calibri" panose="020F0502020204030204" pitchFamily="34" charset="0"/>
              </a:rPr>
              <a:t>ממיקרוכבידה</a:t>
            </a:r>
            <a:r>
              <a:rPr lang="he-IL" sz="1800" b="0" i="0" u="none" strike="noStrike" dirty="0">
                <a:solidFill>
                  <a:srgbClr val="000000"/>
                </a:solidFill>
                <a:effectLst/>
                <a:latin typeface="Calibri" panose="020F0502020204030204" pitchFamily="34" charset="0"/>
              </a:rPr>
              <a:t>, צפיפות העצמות ומסת השריר בגופם יורדת, הם חווים בעיות בראייה עקב הצטברות של נוזלים באזור הראש, ולמרות שעתיים שלמות של התעמלות ביום, משך הזמן בו בני האדם מסוגלים לשהות בחלל ללא השלכות בלתי הפיכות על בריאותם עדיין מוגבל (מוערך </a:t>
            </a:r>
            <a:r>
              <a:rPr lang="he-IL" sz="1800" b="0" i="0" u="none" strike="noStrike" dirty="0" err="1">
                <a:solidFill>
                  <a:srgbClr val="000000"/>
                </a:solidFill>
                <a:effectLst/>
                <a:latin typeface="Calibri" panose="020F0502020204030204" pitchFamily="34" charset="0"/>
              </a:rPr>
              <a:t>בכשנתיים</a:t>
            </a:r>
            <a:r>
              <a:rPr lang="he-IL" sz="1800" b="0" i="0" u="none" strike="noStrike" dirty="0">
                <a:solidFill>
                  <a:srgbClr val="000000"/>
                </a:solidFill>
                <a:effectLst/>
                <a:latin typeface="Calibri" panose="020F0502020204030204" pitchFamily="34" charset="0"/>
              </a:rPr>
              <a:t>)</a:t>
            </a:r>
            <a:endParaRPr lang="he-IL" b="0" dirty="0">
              <a:effectLst/>
            </a:endParaRPr>
          </a:p>
          <a:p>
            <a:pPr algn="r" rtl="1">
              <a:spcBef>
                <a:spcPts val="0"/>
              </a:spcBef>
              <a:spcAft>
                <a:spcPts val="0"/>
              </a:spcAft>
            </a:pPr>
            <a:br>
              <a:rPr lang="he-IL" sz="1800" b="0" i="0" u="none" strike="noStrike" dirty="0">
                <a:solidFill>
                  <a:srgbClr val="000000"/>
                </a:solidFill>
                <a:effectLst/>
                <a:latin typeface="Calibri" panose="020F0502020204030204" pitchFamily="34" charset="0"/>
              </a:rPr>
            </a:br>
            <a:br>
              <a:rPr lang="he-IL" sz="1800" b="0" i="0" u="none" strike="noStrike" dirty="0">
                <a:solidFill>
                  <a:srgbClr val="000000"/>
                </a:solidFill>
                <a:effectLst/>
                <a:latin typeface="Calibri" panose="020F0502020204030204" pitchFamily="34" charset="0"/>
              </a:rPr>
            </a:br>
            <a:endParaRPr lang="he-IL" b="0" dirty="0">
              <a:effectLst/>
            </a:endParaRPr>
          </a:p>
          <a:p>
            <a:br>
              <a:rPr lang="he-IL" dirty="0"/>
            </a:br>
            <a:endParaRPr lang="he-IL" dirty="0"/>
          </a:p>
        </p:txBody>
      </p:sp>
      <p:sp>
        <p:nvSpPr>
          <p:cNvPr id="4" name="מציין מיקום של מספר שקופית 3"/>
          <p:cNvSpPr>
            <a:spLocks noGrp="1"/>
          </p:cNvSpPr>
          <p:nvPr>
            <p:ph type="sldNum" sz="quarter" idx="5"/>
          </p:nvPr>
        </p:nvSpPr>
        <p:spPr/>
        <p:txBody>
          <a:bodyPr/>
          <a:lstStyle/>
          <a:p>
            <a:fld id="{92155D0F-C348-456B-842D-EC62E617224E}" type="slidenum">
              <a:rPr lang="he-IL" smtClean="0"/>
              <a:t>10</a:t>
            </a:fld>
            <a:endParaRPr lang="he-IL"/>
          </a:p>
        </p:txBody>
      </p:sp>
    </p:spTree>
    <p:extLst>
      <p:ext uri="{BB962C8B-B14F-4D97-AF65-F5344CB8AC3E}">
        <p14:creationId xmlns:p14="http://schemas.microsoft.com/office/powerpoint/2010/main" val="1335831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7F2889C-7B35-4696-B86A-F34501B982BD}"/>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A2BBE7B1-E7B9-461B-B648-2B4F952594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369D738D-E490-4338-B6CA-87AAAC63AF8F}"/>
              </a:ext>
            </a:extLst>
          </p:cNvPr>
          <p:cNvSpPr>
            <a:spLocks noGrp="1"/>
          </p:cNvSpPr>
          <p:nvPr>
            <p:ph type="dt" sz="half" idx="10"/>
          </p:nvPr>
        </p:nvSpPr>
        <p:spPr/>
        <p:txBody>
          <a:bodyPr/>
          <a:lstStyle/>
          <a:p>
            <a:fld id="{E516F4C9-732C-4912-99FD-FE325BDA5E17}" type="datetimeFigureOut">
              <a:rPr lang="he-IL" smtClean="0"/>
              <a:t>י"א/אלול/תשפ"א</a:t>
            </a:fld>
            <a:endParaRPr lang="he-IL"/>
          </a:p>
        </p:txBody>
      </p:sp>
      <p:sp>
        <p:nvSpPr>
          <p:cNvPr id="5" name="מציין מיקום של כותרת תחתונה 4">
            <a:extLst>
              <a:ext uri="{FF2B5EF4-FFF2-40B4-BE49-F238E27FC236}">
                <a16:creationId xmlns:a16="http://schemas.microsoft.com/office/drawing/2014/main" id="{CB221F90-E0C8-4F9F-9E14-D701EDAFAF97}"/>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DB53FB7-7555-460B-A4A6-CA2C75C7A8C5}"/>
              </a:ext>
            </a:extLst>
          </p:cNvPr>
          <p:cNvSpPr>
            <a:spLocks noGrp="1"/>
          </p:cNvSpPr>
          <p:nvPr>
            <p:ph type="sldNum" sz="quarter" idx="12"/>
          </p:nvPr>
        </p:nvSpPr>
        <p:spPr/>
        <p:txBody>
          <a:bodyPr/>
          <a:lstStyle/>
          <a:p>
            <a:fld id="{CFE86551-2FE3-482D-AADA-0F768FC87AA1}" type="slidenum">
              <a:rPr lang="he-IL" smtClean="0"/>
              <a:t>‹#›</a:t>
            </a:fld>
            <a:endParaRPr lang="he-IL"/>
          </a:p>
        </p:txBody>
      </p:sp>
    </p:spTree>
    <p:extLst>
      <p:ext uri="{BB962C8B-B14F-4D97-AF65-F5344CB8AC3E}">
        <p14:creationId xmlns:p14="http://schemas.microsoft.com/office/powerpoint/2010/main" val="1903561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099B65A-F31F-4FB3-B628-E21C1B803A1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F3F8C03F-7AA9-4C5D-ACC4-B375D73C52D9}"/>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6B60A63-8D0C-4FFE-AD02-2675E8D527A9}"/>
              </a:ext>
            </a:extLst>
          </p:cNvPr>
          <p:cNvSpPr>
            <a:spLocks noGrp="1"/>
          </p:cNvSpPr>
          <p:nvPr>
            <p:ph type="dt" sz="half" idx="10"/>
          </p:nvPr>
        </p:nvSpPr>
        <p:spPr/>
        <p:txBody>
          <a:bodyPr/>
          <a:lstStyle/>
          <a:p>
            <a:fld id="{E516F4C9-732C-4912-99FD-FE325BDA5E17}" type="datetimeFigureOut">
              <a:rPr lang="he-IL" smtClean="0"/>
              <a:t>י"א/אלול/תשפ"א</a:t>
            </a:fld>
            <a:endParaRPr lang="he-IL"/>
          </a:p>
        </p:txBody>
      </p:sp>
      <p:sp>
        <p:nvSpPr>
          <p:cNvPr id="5" name="מציין מיקום של כותרת תחתונה 4">
            <a:extLst>
              <a:ext uri="{FF2B5EF4-FFF2-40B4-BE49-F238E27FC236}">
                <a16:creationId xmlns:a16="http://schemas.microsoft.com/office/drawing/2014/main" id="{6ECC4578-E8F0-4188-B17F-A53F7BC6072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4E7FDA8-1C3E-44BF-94AD-A928947322D0}"/>
              </a:ext>
            </a:extLst>
          </p:cNvPr>
          <p:cNvSpPr>
            <a:spLocks noGrp="1"/>
          </p:cNvSpPr>
          <p:nvPr>
            <p:ph type="sldNum" sz="quarter" idx="12"/>
          </p:nvPr>
        </p:nvSpPr>
        <p:spPr/>
        <p:txBody>
          <a:bodyPr/>
          <a:lstStyle/>
          <a:p>
            <a:fld id="{CFE86551-2FE3-482D-AADA-0F768FC87AA1}" type="slidenum">
              <a:rPr lang="he-IL" smtClean="0"/>
              <a:t>‹#›</a:t>
            </a:fld>
            <a:endParaRPr lang="he-IL"/>
          </a:p>
        </p:txBody>
      </p:sp>
    </p:spTree>
    <p:extLst>
      <p:ext uri="{BB962C8B-B14F-4D97-AF65-F5344CB8AC3E}">
        <p14:creationId xmlns:p14="http://schemas.microsoft.com/office/powerpoint/2010/main" val="1165881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7166C794-9BFF-4961-902A-9686F6939030}"/>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630229D9-868E-4796-99C1-0811883CA9E9}"/>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C57E74B-6CFC-48C2-8BE2-8184DF6E7518}"/>
              </a:ext>
            </a:extLst>
          </p:cNvPr>
          <p:cNvSpPr>
            <a:spLocks noGrp="1"/>
          </p:cNvSpPr>
          <p:nvPr>
            <p:ph type="dt" sz="half" idx="10"/>
          </p:nvPr>
        </p:nvSpPr>
        <p:spPr/>
        <p:txBody>
          <a:bodyPr/>
          <a:lstStyle/>
          <a:p>
            <a:fld id="{E516F4C9-732C-4912-99FD-FE325BDA5E17}" type="datetimeFigureOut">
              <a:rPr lang="he-IL" smtClean="0"/>
              <a:t>י"א/אלול/תשפ"א</a:t>
            </a:fld>
            <a:endParaRPr lang="he-IL"/>
          </a:p>
        </p:txBody>
      </p:sp>
      <p:sp>
        <p:nvSpPr>
          <p:cNvPr id="5" name="מציין מיקום של כותרת תחתונה 4">
            <a:extLst>
              <a:ext uri="{FF2B5EF4-FFF2-40B4-BE49-F238E27FC236}">
                <a16:creationId xmlns:a16="http://schemas.microsoft.com/office/drawing/2014/main" id="{0074B958-3CCD-45C1-B84F-802D6C9851A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92AA762-9BC9-437F-8ADF-55623ED1C0FB}"/>
              </a:ext>
            </a:extLst>
          </p:cNvPr>
          <p:cNvSpPr>
            <a:spLocks noGrp="1"/>
          </p:cNvSpPr>
          <p:nvPr>
            <p:ph type="sldNum" sz="quarter" idx="12"/>
          </p:nvPr>
        </p:nvSpPr>
        <p:spPr/>
        <p:txBody>
          <a:bodyPr/>
          <a:lstStyle/>
          <a:p>
            <a:fld id="{CFE86551-2FE3-482D-AADA-0F768FC87AA1}" type="slidenum">
              <a:rPr lang="he-IL" smtClean="0"/>
              <a:t>‹#›</a:t>
            </a:fld>
            <a:endParaRPr lang="he-IL"/>
          </a:p>
        </p:txBody>
      </p:sp>
    </p:spTree>
    <p:extLst>
      <p:ext uri="{BB962C8B-B14F-4D97-AF65-F5344CB8AC3E}">
        <p14:creationId xmlns:p14="http://schemas.microsoft.com/office/powerpoint/2010/main" val="2951262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60A1C59-C42F-49DF-95EA-9D18985B80E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EDD00C14-FDFB-496A-952F-6069E97D5A7A}"/>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80DDF5D-6AE2-4F59-8DC6-FBA4E4175D46}"/>
              </a:ext>
            </a:extLst>
          </p:cNvPr>
          <p:cNvSpPr>
            <a:spLocks noGrp="1"/>
          </p:cNvSpPr>
          <p:nvPr>
            <p:ph type="dt" sz="half" idx="10"/>
          </p:nvPr>
        </p:nvSpPr>
        <p:spPr/>
        <p:txBody>
          <a:bodyPr/>
          <a:lstStyle/>
          <a:p>
            <a:fld id="{E516F4C9-732C-4912-99FD-FE325BDA5E17}" type="datetimeFigureOut">
              <a:rPr lang="he-IL" smtClean="0"/>
              <a:t>י"א/אלול/תשפ"א</a:t>
            </a:fld>
            <a:endParaRPr lang="he-IL"/>
          </a:p>
        </p:txBody>
      </p:sp>
      <p:sp>
        <p:nvSpPr>
          <p:cNvPr id="5" name="מציין מיקום של כותרת תחתונה 4">
            <a:extLst>
              <a:ext uri="{FF2B5EF4-FFF2-40B4-BE49-F238E27FC236}">
                <a16:creationId xmlns:a16="http://schemas.microsoft.com/office/drawing/2014/main" id="{0D9A309F-813D-4D1D-AA57-F6CB64A45A5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2ED6AFB-B7E4-48BB-AFED-435C98C6C05A}"/>
              </a:ext>
            </a:extLst>
          </p:cNvPr>
          <p:cNvSpPr>
            <a:spLocks noGrp="1"/>
          </p:cNvSpPr>
          <p:nvPr>
            <p:ph type="sldNum" sz="quarter" idx="12"/>
          </p:nvPr>
        </p:nvSpPr>
        <p:spPr/>
        <p:txBody>
          <a:bodyPr/>
          <a:lstStyle/>
          <a:p>
            <a:fld id="{CFE86551-2FE3-482D-AADA-0F768FC87AA1}" type="slidenum">
              <a:rPr lang="he-IL" smtClean="0"/>
              <a:t>‹#›</a:t>
            </a:fld>
            <a:endParaRPr lang="he-IL"/>
          </a:p>
        </p:txBody>
      </p:sp>
    </p:spTree>
    <p:extLst>
      <p:ext uri="{BB962C8B-B14F-4D97-AF65-F5344CB8AC3E}">
        <p14:creationId xmlns:p14="http://schemas.microsoft.com/office/powerpoint/2010/main" val="321575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143A4B3-BD42-4785-9CDD-FD8686C07E30}"/>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42EF727B-67C0-466C-89A3-D245079C75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5F445A9E-82A4-487E-BA73-6A272E576AA2}"/>
              </a:ext>
            </a:extLst>
          </p:cNvPr>
          <p:cNvSpPr>
            <a:spLocks noGrp="1"/>
          </p:cNvSpPr>
          <p:nvPr>
            <p:ph type="dt" sz="half" idx="10"/>
          </p:nvPr>
        </p:nvSpPr>
        <p:spPr/>
        <p:txBody>
          <a:bodyPr/>
          <a:lstStyle/>
          <a:p>
            <a:fld id="{E516F4C9-732C-4912-99FD-FE325BDA5E17}" type="datetimeFigureOut">
              <a:rPr lang="he-IL" smtClean="0"/>
              <a:t>י"א/אלול/תשפ"א</a:t>
            </a:fld>
            <a:endParaRPr lang="he-IL"/>
          </a:p>
        </p:txBody>
      </p:sp>
      <p:sp>
        <p:nvSpPr>
          <p:cNvPr id="5" name="מציין מיקום של כותרת תחתונה 4">
            <a:extLst>
              <a:ext uri="{FF2B5EF4-FFF2-40B4-BE49-F238E27FC236}">
                <a16:creationId xmlns:a16="http://schemas.microsoft.com/office/drawing/2014/main" id="{9F073E43-810E-4903-83D2-EB1AFD88DCD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7DB3DF4-A08C-4B84-A6CA-AD8F7C1F4F93}"/>
              </a:ext>
            </a:extLst>
          </p:cNvPr>
          <p:cNvSpPr>
            <a:spLocks noGrp="1"/>
          </p:cNvSpPr>
          <p:nvPr>
            <p:ph type="sldNum" sz="quarter" idx="12"/>
          </p:nvPr>
        </p:nvSpPr>
        <p:spPr/>
        <p:txBody>
          <a:bodyPr/>
          <a:lstStyle/>
          <a:p>
            <a:fld id="{CFE86551-2FE3-482D-AADA-0F768FC87AA1}" type="slidenum">
              <a:rPr lang="he-IL" smtClean="0"/>
              <a:t>‹#›</a:t>
            </a:fld>
            <a:endParaRPr lang="he-IL"/>
          </a:p>
        </p:txBody>
      </p:sp>
    </p:spTree>
    <p:extLst>
      <p:ext uri="{BB962C8B-B14F-4D97-AF65-F5344CB8AC3E}">
        <p14:creationId xmlns:p14="http://schemas.microsoft.com/office/powerpoint/2010/main" val="3251027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ACE8544-4600-47BA-91E0-0A10EB47E3A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EF61FE7D-D408-4EC1-9240-AFFC45749AEE}"/>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A40EF288-7C6E-4B50-872F-0B282772C208}"/>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263FA386-31E0-4BD6-9B9B-9EFE3F4BC97B}"/>
              </a:ext>
            </a:extLst>
          </p:cNvPr>
          <p:cNvSpPr>
            <a:spLocks noGrp="1"/>
          </p:cNvSpPr>
          <p:nvPr>
            <p:ph type="dt" sz="half" idx="10"/>
          </p:nvPr>
        </p:nvSpPr>
        <p:spPr/>
        <p:txBody>
          <a:bodyPr/>
          <a:lstStyle/>
          <a:p>
            <a:fld id="{E516F4C9-732C-4912-99FD-FE325BDA5E17}" type="datetimeFigureOut">
              <a:rPr lang="he-IL" smtClean="0"/>
              <a:t>י"א/אלול/תשפ"א</a:t>
            </a:fld>
            <a:endParaRPr lang="he-IL"/>
          </a:p>
        </p:txBody>
      </p:sp>
      <p:sp>
        <p:nvSpPr>
          <p:cNvPr id="6" name="מציין מיקום של כותרת תחתונה 5">
            <a:extLst>
              <a:ext uri="{FF2B5EF4-FFF2-40B4-BE49-F238E27FC236}">
                <a16:creationId xmlns:a16="http://schemas.microsoft.com/office/drawing/2014/main" id="{EDD25FE9-A24E-4748-95A7-7766D8F4D14C}"/>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8BC6FCA6-D16B-4EDB-A290-9166DF0EC7DA}"/>
              </a:ext>
            </a:extLst>
          </p:cNvPr>
          <p:cNvSpPr>
            <a:spLocks noGrp="1"/>
          </p:cNvSpPr>
          <p:nvPr>
            <p:ph type="sldNum" sz="quarter" idx="12"/>
          </p:nvPr>
        </p:nvSpPr>
        <p:spPr/>
        <p:txBody>
          <a:bodyPr/>
          <a:lstStyle/>
          <a:p>
            <a:fld id="{CFE86551-2FE3-482D-AADA-0F768FC87AA1}" type="slidenum">
              <a:rPr lang="he-IL" smtClean="0"/>
              <a:t>‹#›</a:t>
            </a:fld>
            <a:endParaRPr lang="he-IL"/>
          </a:p>
        </p:txBody>
      </p:sp>
    </p:spTree>
    <p:extLst>
      <p:ext uri="{BB962C8B-B14F-4D97-AF65-F5344CB8AC3E}">
        <p14:creationId xmlns:p14="http://schemas.microsoft.com/office/powerpoint/2010/main" val="2338046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660A91B-46A9-47A5-93DB-9A14B8424E61}"/>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1A0A976-9519-42D0-9F80-AA78842217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CE264E76-CB7D-4065-9333-BF12EBDC6318}"/>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566F3C9C-25BD-42E2-B8AF-A050F65514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FE71AAEF-C712-435E-B2E8-938111DDB9AE}"/>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1135FADB-2C04-4A57-BFA9-F34BA39D431A}"/>
              </a:ext>
            </a:extLst>
          </p:cNvPr>
          <p:cNvSpPr>
            <a:spLocks noGrp="1"/>
          </p:cNvSpPr>
          <p:nvPr>
            <p:ph type="dt" sz="half" idx="10"/>
          </p:nvPr>
        </p:nvSpPr>
        <p:spPr/>
        <p:txBody>
          <a:bodyPr/>
          <a:lstStyle/>
          <a:p>
            <a:fld id="{E516F4C9-732C-4912-99FD-FE325BDA5E17}" type="datetimeFigureOut">
              <a:rPr lang="he-IL" smtClean="0"/>
              <a:t>י"א/אלול/תשפ"א</a:t>
            </a:fld>
            <a:endParaRPr lang="he-IL"/>
          </a:p>
        </p:txBody>
      </p:sp>
      <p:sp>
        <p:nvSpPr>
          <p:cNvPr id="8" name="מציין מיקום של כותרת תחתונה 7">
            <a:extLst>
              <a:ext uri="{FF2B5EF4-FFF2-40B4-BE49-F238E27FC236}">
                <a16:creationId xmlns:a16="http://schemas.microsoft.com/office/drawing/2014/main" id="{EB043DF8-48C3-441C-92FC-E13550172887}"/>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7A2BA6D3-B479-4103-BADA-ACC3FB60BD87}"/>
              </a:ext>
            </a:extLst>
          </p:cNvPr>
          <p:cNvSpPr>
            <a:spLocks noGrp="1"/>
          </p:cNvSpPr>
          <p:nvPr>
            <p:ph type="sldNum" sz="quarter" idx="12"/>
          </p:nvPr>
        </p:nvSpPr>
        <p:spPr/>
        <p:txBody>
          <a:bodyPr/>
          <a:lstStyle/>
          <a:p>
            <a:fld id="{CFE86551-2FE3-482D-AADA-0F768FC87AA1}" type="slidenum">
              <a:rPr lang="he-IL" smtClean="0"/>
              <a:t>‹#›</a:t>
            </a:fld>
            <a:endParaRPr lang="he-IL"/>
          </a:p>
        </p:txBody>
      </p:sp>
    </p:spTree>
    <p:extLst>
      <p:ext uri="{BB962C8B-B14F-4D97-AF65-F5344CB8AC3E}">
        <p14:creationId xmlns:p14="http://schemas.microsoft.com/office/powerpoint/2010/main" val="3020335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2A79A59-0E05-4A17-ADD6-3D17EA4373D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E0F2870C-80A0-497D-9799-6EA003D2AE1C}"/>
              </a:ext>
            </a:extLst>
          </p:cNvPr>
          <p:cNvSpPr>
            <a:spLocks noGrp="1"/>
          </p:cNvSpPr>
          <p:nvPr>
            <p:ph type="dt" sz="half" idx="10"/>
          </p:nvPr>
        </p:nvSpPr>
        <p:spPr/>
        <p:txBody>
          <a:bodyPr/>
          <a:lstStyle/>
          <a:p>
            <a:fld id="{E516F4C9-732C-4912-99FD-FE325BDA5E17}" type="datetimeFigureOut">
              <a:rPr lang="he-IL" smtClean="0"/>
              <a:t>י"א/אלול/תשפ"א</a:t>
            </a:fld>
            <a:endParaRPr lang="he-IL"/>
          </a:p>
        </p:txBody>
      </p:sp>
      <p:sp>
        <p:nvSpPr>
          <p:cNvPr id="4" name="מציין מיקום של כותרת תחתונה 3">
            <a:extLst>
              <a:ext uri="{FF2B5EF4-FFF2-40B4-BE49-F238E27FC236}">
                <a16:creationId xmlns:a16="http://schemas.microsoft.com/office/drawing/2014/main" id="{0D2C15B2-2ACC-4E26-83E4-04693FE3C084}"/>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2A593DE1-FABD-4801-866D-7DBE970272A0}"/>
              </a:ext>
            </a:extLst>
          </p:cNvPr>
          <p:cNvSpPr>
            <a:spLocks noGrp="1"/>
          </p:cNvSpPr>
          <p:nvPr>
            <p:ph type="sldNum" sz="quarter" idx="12"/>
          </p:nvPr>
        </p:nvSpPr>
        <p:spPr/>
        <p:txBody>
          <a:bodyPr/>
          <a:lstStyle/>
          <a:p>
            <a:fld id="{CFE86551-2FE3-482D-AADA-0F768FC87AA1}" type="slidenum">
              <a:rPr lang="he-IL" smtClean="0"/>
              <a:t>‹#›</a:t>
            </a:fld>
            <a:endParaRPr lang="he-IL"/>
          </a:p>
        </p:txBody>
      </p:sp>
    </p:spTree>
    <p:extLst>
      <p:ext uri="{BB962C8B-B14F-4D97-AF65-F5344CB8AC3E}">
        <p14:creationId xmlns:p14="http://schemas.microsoft.com/office/powerpoint/2010/main" val="2619510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BE7DB7E4-4818-483B-9398-04F50CA7BDD8}"/>
              </a:ext>
            </a:extLst>
          </p:cNvPr>
          <p:cNvSpPr>
            <a:spLocks noGrp="1"/>
          </p:cNvSpPr>
          <p:nvPr>
            <p:ph type="dt" sz="half" idx="10"/>
          </p:nvPr>
        </p:nvSpPr>
        <p:spPr/>
        <p:txBody>
          <a:bodyPr/>
          <a:lstStyle/>
          <a:p>
            <a:fld id="{E516F4C9-732C-4912-99FD-FE325BDA5E17}" type="datetimeFigureOut">
              <a:rPr lang="he-IL" smtClean="0"/>
              <a:t>י"א/אלול/תשפ"א</a:t>
            </a:fld>
            <a:endParaRPr lang="he-IL"/>
          </a:p>
        </p:txBody>
      </p:sp>
      <p:sp>
        <p:nvSpPr>
          <p:cNvPr id="3" name="מציין מיקום של כותרת תחתונה 2">
            <a:extLst>
              <a:ext uri="{FF2B5EF4-FFF2-40B4-BE49-F238E27FC236}">
                <a16:creationId xmlns:a16="http://schemas.microsoft.com/office/drawing/2014/main" id="{CD959D65-373C-436A-8B12-AC9A69622EF1}"/>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7811DE6C-EFAA-42FD-BC12-5989F1D0752B}"/>
              </a:ext>
            </a:extLst>
          </p:cNvPr>
          <p:cNvSpPr>
            <a:spLocks noGrp="1"/>
          </p:cNvSpPr>
          <p:nvPr>
            <p:ph type="sldNum" sz="quarter" idx="12"/>
          </p:nvPr>
        </p:nvSpPr>
        <p:spPr/>
        <p:txBody>
          <a:bodyPr/>
          <a:lstStyle/>
          <a:p>
            <a:fld id="{CFE86551-2FE3-482D-AADA-0F768FC87AA1}" type="slidenum">
              <a:rPr lang="he-IL" smtClean="0"/>
              <a:t>‹#›</a:t>
            </a:fld>
            <a:endParaRPr lang="he-IL"/>
          </a:p>
        </p:txBody>
      </p:sp>
    </p:spTree>
    <p:extLst>
      <p:ext uri="{BB962C8B-B14F-4D97-AF65-F5344CB8AC3E}">
        <p14:creationId xmlns:p14="http://schemas.microsoft.com/office/powerpoint/2010/main" val="1904731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3F8A2CE-13CC-485A-A092-7A5513EC4907}"/>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307BE34B-863F-4EEB-9024-AE630D19F0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2E4E2D7D-3127-4400-9878-708B9793A6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515ECB4A-9464-4FCB-95E2-F86465154E7B}"/>
              </a:ext>
            </a:extLst>
          </p:cNvPr>
          <p:cNvSpPr>
            <a:spLocks noGrp="1"/>
          </p:cNvSpPr>
          <p:nvPr>
            <p:ph type="dt" sz="half" idx="10"/>
          </p:nvPr>
        </p:nvSpPr>
        <p:spPr/>
        <p:txBody>
          <a:bodyPr/>
          <a:lstStyle/>
          <a:p>
            <a:fld id="{E516F4C9-732C-4912-99FD-FE325BDA5E17}" type="datetimeFigureOut">
              <a:rPr lang="he-IL" smtClean="0"/>
              <a:t>י"א/אלול/תשפ"א</a:t>
            </a:fld>
            <a:endParaRPr lang="he-IL"/>
          </a:p>
        </p:txBody>
      </p:sp>
      <p:sp>
        <p:nvSpPr>
          <p:cNvPr id="6" name="מציין מיקום של כותרת תחתונה 5">
            <a:extLst>
              <a:ext uri="{FF2B5EF4-FFF2-40B4-BE49-F238E27FC236}">
                <a16:creationId xmlns:a16="http://schemas.microsoft.com/office/drawing/2014/main" id="{A20E5746-E8CE-41CD-BD82-A19FF2E9EA2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CF4E4927-CADC-47FA-AB30-1F0785610819}"/>
              </a:ext>
            </a:extLst>
          </p:cNvPr>
          <p:cNvSpPr>
            <a:spLocks noGrp="1"/>
          </p:cNvSpPr>
          <p:nvPr>
            <p:ph type="sldNum" sz="quarter" idx="12"/>
          </p:nvPr>
        </p:nvSpPr>
        <p:spPr/>
        <p:txBody>
          <a:bodyPr/>
          <a:lstStyle/>
          <a:p>
            <a:fld id="{CFE86551-2FE3-482D-AADA-0F768FC87AA1}" type="slidenum">
              <a:rPr lang="he-IL" smtClean="0"/>
              <a:t>‹#›</a:t>
            </a:fld>
            <a:endParaRPr lang="he-IL"/>
          </a:p>
        </p:txBody>
      </p:sp>
    </p:spTree>
    <p:extLst>
      <p:ext uri="{BB962C8B-B14F-4D97-AF65-F5344CB8AC3E}">
        <p14:creationId xmlns:p14="http://schemas.microsoft.com/office/powerpoint/2010/main" val="3896810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FF695B8-729A-482E-8ADE-00E3C4FDADDD}"/>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028681EE-E930-4185-B1B9-0D688DED6C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17C7012C-2E53-4D29-B172-2E0C53D45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4C374B90-C29C-4D34-BA1A-CAD54A724545}"/>
              </a:ext>
            </a:extLst>
          </p:cNvPr>
          <p:cNvSpPr>
            <a:spLocks noGrp="1"/>
          </p:cNvSpPr>
          <p:nvPr>
            <p:ph type="dt" sz="half" idx="10"/>
          </p:nvPr>
        </p:nvSpPr>
        <p:spPr/>
        <p:txBody>
          <a:bodyPr/>
          <a:lstStyle/>
          <a:p>
            <a:fld id="{E516F4C9-732C-4912-99FD-FE325BDA5E17}" type="datetimeFigureOut">
              <a:rPr lang="he-IL" smtClean="0"/>
              <a:t>י"א/אלול/תשפ"א</a:t>
            </a:fld>
            <a:endParaRPr lang="he-IL"/>
          </a:p>
        </p:txBody>
      </p:sp>
      <p:sp>
        <p:nvSpPr>
          <p:cNvPr id="6" name="מציין מיקום של כותרת תחתונה 5">
            <a:extLst>
              <a:ext uri="{FF2B5EF4-FFF2-40B4-BE49-F238E27FC236}">
                <a16:creationId xmlns:a16="http://schemas.microsoft.com/office/drawing/2014/main" id="{40FBC949-D649-4D8F-844A-A2FB1B0505FB}"/>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D3E92C2-53BA-4C25-A324-7205C024E92A}"/>
              </a:ext>
            </a:extLst>
          </p:cNvPr>
          <p:cNvSpPr>
            <a:spLocks noGrp="1"/>
          </p:cNvSpPr>
          <p:nvPr>
            <p:ph type="sldNum" sz="quarter" idx="12"/>
          </p:nvPr>
        </p:nvSpPr>
        <p:spPr/>
        <p:txBody>
          <a:bodyPr/>
          <a:lstStyle/>
          <a:p>
            <a:fld id="{CFE86551-2FE3-482D-AADA-0F768FC87AA1}" type="slidenum">
              <a:rPr lang="he-IL" smtClean="0"/>
              <a:t>‹#›</a:t>
            </a:fld>
            <a:endParaRPr lang="he-IL"/>
          </a:p>
        </p:txBody>
      </p:sp>
    </p:spTree>
    <p:extLst>
      <p:ext uri="{BB962C8B-B14F-4D97-AF65-F5344CB8AC3E}">
        <p14:creationId xmlns:p14="http://schemas.microsoft.com/office/powerpoint/2010/main" val="2323876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9E5E68FA-3CA9-4335-867E-4342BA8DC2DD}"/>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FEF5F39-1679-41FF-ABD6-AFECE47D348B}"/>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6E88D80-CEFA-4E64-90B1-CD9046B5075D}"/>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516F4C9-732C-4912-99FD-FE325BDA5E17}" type="datetimeFigureOut">
              <a:rPr lang="he-IL" smtClean="0"/>
              <a:t>י"א/אלול/תשפ"א</a:t>
            </a:fld>
            <a:endParaRPr lang="he-IL"/>
          </a:p>
        </p:txBody>
      </p:sp>
      <p:sp>
        <p:nvSpPr>
          <p:cNvPr id="5" name="מציין מיקום של כותרת תחתונה 4">
            <a:extLst>
              <a:ext uri="{FF2B5EF4-FFF2-40B4-BE49-F238E27FC236}">
                <a16:creationId xmlns:a16="http://schemas.microsoft.com/office/drawing/2014/main" id="{85E3F0F0-49C1-4FF8-A801-59F2E13BC3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899C68E4-10A1-4519-8F9B-5081E01E5F7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FE86551-2FE3-482D-AADA-0F768FC87AA1}" type="slidenum">
              <a:rPr lang="he-IL" smtClean="0"/>
              <a:t>‹#›</a:t>
            </a:fld>
            <a:endParaRPr lang="he-IL"/>
          </a:p>
        </p:txBody>
      </p:sp>
    </p:spTree>
    <p:extLst>
      <p:ext uri="{BB962C8B-B14F-4D97-AF65-F5344CB8AC3E}">
        <p14:creationId xmlns:p14="http://schemas.microsoft.com/office/powerpoint/2010/main" val="3550263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TU1OkVctaI"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H_qPWZbxFl8"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C57F40D0-86F1-49CA-9337-514E55C13D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38196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hlinkClick r:id="rId3"/>
            <a:extLst>
              <a:ext uri="{FF2B5EF4-FFF2-40B4-BE49-F238E27FC236}">
                <a16:creationId xmlns:a16="http://schemas.microsoft.com/office/drawing/2014/main" id="{463F635A-0199-4278-B22C-3DF5F2251B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7044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F3A25871-DFF5-4746-9353-B9D99568F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22757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396A2D89-8784-46D4-98BC-791CBBACF2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15349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6AA98FE4-6D25-4148-97D8-89B401F427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31403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A76DC35D-30FD-4C97-AB4F-5F0CBF8C2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1881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F49B902-0C12-49FE-BD64-E65E1FA5AD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68136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25AC6E1B-EF77-4B00-A515-B70160643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11754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A732DF95-436B-493F-AB4B-20464F79B2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5187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3BC765B4-2724-4581-AC98-1D793B029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70890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C213BB31-6E7F-4EB9-9ECE-A3F07A729E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07431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hlinkClick r:id="rId3"/>
            <a:extLst>
              <a:ext uri="{FF2B5EF4-FFF2-40B4-BE49-F238E27FC236}">
                <a16:creationId xmlns:a16="http://schemas.microsoft.com/office/drawing/2014/main" id="{36A9497E-56CE-4666-B0EB-A58A50215F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77756440"/>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1022</Words>
  <Application>Microsoft Office PowerPoint</Application>
  <PresentationFormat>מסך רחב</PresentationFormat>
  <Paragraphs>67</Paragraphs>
  <Slides>12</Slides>
  <Notes>10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12</vt:i4>
      </vt:variant>
    </vt:vector>
  </HeadingPairs>
  <TitlesOfParts>
    <vt:vector size="16" baseType="lpstr">
      <vt:lpstr>Arial</vt:lpstr>
      <vt:lpstr>Calibri</vt:lpstr>
      <vt:lpstr>Calibri Light</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מעיין הוניג</dc:creator>
  <cp:lastModifiedBy>מעיין הוניג</cp:lastModifiedBy>
  <cp:revision>2</cp:revision>
  <dcterms:created xsi:type="dcterms:W3CDTF">2021-03-21T08:39:37Z</dcterms:created>
  <dcterms:modified xsi:type="dcterms:W3CDTF">2021-08-19T06:43:07Z</dcterms:modified>
</cp:coreProperties>
</file>