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005" autoAdjust="0"/>
    <p:restoredTop sz="77376" autoAdjust="0"/>
  </p:normalViewPr>
  <p:slideViewPr>
    <p:cSldViewPr snapToGrid="0">
      <p:cViewPr varScale="1">
        <p:scale>
          <a:sx n="60" d="100"/>
          <a:sy n="60" d="100"/>
        </p:scale>
        <p:origin x="90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83EA8B7E-02C4-4D7E-841D-F817A7B785F6}" type="datetimeFigureOut">
              <a:rPr lang="he-IL" smtClean="0"/>
              <a:t>י"א/אלול/תשפ"א</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57F738C4-B4AE-4712-9638-2F3076696085}" type="slidenum">
              <a:rPr lang="he-IL" smtClean="0"/>
              <a:t>‹#›</a:t>
            </a:fld>
            <a:endParaRPr lang="he-IL"/>
          </a:p>
        </p:txBody>
      </p:sp>
    </p:spTree>
    <p:extLst>
      <p:ext uri="{BB962C8B-B14F-4D97-AF65-F5344CB8AC3E}">
        <p14:creationId xmlns:p14="http://schemas.microsoft.com/office/powerpoint/2010/main" val="240924716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pacex.com/vehicles/dragon/"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זהו דג של חללית מתוצרת חברת </a:t>
            </a:r>
            <a:r>
              <a:rPr lang="he-IL" dirty="0" err="1"/>
              <a:t>פיי</a:t>
            </a:r>
            <a:r>
              <a:rPr lang="he-IL" dirty="0"/>
              <a:t> </a:t>
            </a:r>
            <a:r>
              <a:rPr lang="he-IL" dirty="0" err="1"/>
              <a:t>איק</a:t>
            </a:r>
            <a:r>
              <a:rPr lang="he-IL" dirty="0"/>
              <a:t> חללית זו קיימת בשתי תצורות – האחת לנשיאת אנשי ומטען והשנייה לנשיאת מטען בלבד. </a:t>
            </a:r>
          </a:p>
          <a:p>
            <a:endParaRPr lang="he-IL" dirty="0"/>
          </a:p>
          <a:p>
            <a:r>
              <a:rPr lang="en-US" dirty="0"/>
              <a:t>CREW DRAGON</a:t>
            </a:r>
            <a:r>
              <a:rPr lang="he-IL" dirty="0"/>
              <a:t> - זוהי הגרא </a:t>
            </a:r>
            <a:r>
              <a:rPr lang="he-IL" dirty="0" err="1"/>
              <a:t>המאויישת</a:t>
            </a:r>
            <a:r>
              <a:rPr lang="he-IL" dirty="0"/>
              <a:t>, </a:t>
            </a:r>
            <a:r>
              <a:rPr lang="he-IL" dirty="0" err="1"/>
              <a:t>מימדיה</a:t>
            </a:r>
            <a:r>
              <a:rPr lang="he-IL" dirty="0"/>
              <a:t> ה כ-8 על 4 מטרים בלבד. זו החללית המיועדת לשאת את איתן סטיבה, הישראלי השני בחלל, אל מעבר לכדור הארץ. </a:t>
            </a:r>
          </a:p>
          <a:p>
            <a:endParaRPr lang="he-IL" dirty="0"/>
          </a:p>
          <a:p>
            <a:r>
              <a:rPr lang="he-IL" dirty="0"/>
              <a:t>לחללית </a:t>
            </a:r>
            <a:r>
              <a:rPr lang="he-IL" dirty="0" err="1"/>
              <a:t>הדראגון</a:t>
            </a:r>
            <a:r>
              <a:rPr lang="he-IL" dirty="0"/>
              <a:t> </a:t>
            </a:r>
            <a:r>
              <a:rPr lang="he-IL" dirty="0" err="1"/>
              <a:t>המסויימת</a:t>
            </a:r>
            <a:r>
              <a:rPr lang="he-IL" dirty="0"/>
              <a:t> שמיועדת למשימת 1-</a:t>
            </a:r>
            <a:r>
              <a:rPr lang="en-US" dirty="0"/>
              <a:t>AX </a:t>
            </a:r>
            <a:r>
              <a:rPr lang="he-IL" dirty="0"/>
              <a:t> קוראים </a:t>
            </a:r>
            <a:r>
              <a:rPr lang="en-US" dirty="0"/>
              <a:t>RESILIENCE</a:t>
            </a:r>
            <a:r>
              <a:rPr lang="he-IL" dirty="0"/>
              <a:t> – חוסן בעברית!</a:t>
            </a:r>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3</a:t>
            </a:fld>
            <a:endParaRPr lang="he-IL"/>
          </a:p>
        </p:txBody>
      </p:sp>
    </p:spTree>
    <p:extLst>
      <p:ext uri="{BB962C8B-B14F-4D97-AF65-F5344CB8AC3E}">
        <p14:creationId xmlns:p14="http://schemas.microsoft.com/office/powerpoint/2010/main" val="90145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נשים, גברים, וציוד  לתחנת החלל וממנה חזרה אל כדור הארץ.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היא מכילה שבעה מקומות ישיבה, חללי </a:t>
            </a:r>
            <a:r>
              <a:rPr lang="he-IL" sz="1800" b="0" i="0" u="none" strike="noStrike" dirty="0" err="1">
                <a:solidFill>
                  <a:srgbClr val="000000"/>
                </a:solidFill>
                <a:effectLst/>
                <a:latin typeface="Calibri" panose="020F0502020204030204" pitchFamily="34" charset="0"/>
              </a:rPr>
              <a:t>איחסון</a:t>
            </a:r>
            <a:r>
              <a:rPr lang="he-IL" sz="1800" b="0" i="0" u="none" strike="noStrike" dirty="0">
                <a:solidFill>
                  <a:srgbClr val="000000"/>
                </a:solidFill>
                <a:effectLst/>
                <a:latin typeface="Calibri" panose="020F0502020204030204" pitchFamily="34" charset="0"/>
              </a:rPr>
              <a:t>, ושירותים. </a:t>
            </a:r>
          </a:p>
          <a:p>
            <a:pPr algn="r" rtl="1">
              <a:spcBef>
                <a:spcPts val="0"/>
              </a:spcBef>
              <a:spcAft>
                <a:spcPts val="0"/>
              </a:spcAft>
            </a:pP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חללית זו ביצעה את טיסת הבכורה תאריך שלה ללא אנשים, למען הבטיחות, כשהיא נושאת בובה רכה בצורת כדור הארץ אשר כונתה </a:t>
            </a:r>
            <a:r>
              <a:rPr lang="en-US" sz="1800" b="0" i="0" u="none" strike="noStrike" dirty="0">
                <a:solidFill>
                  <a:srgbClr val="000000"/>
                </a:solidFill>
                <a:effectLst/>
                <a:latin typeface="Calibri" panose="020F0502020204030204" pitchFamily="34" charset="0"/>
              </a:rPr>
              <a:t>EARTHY. </a:t>
            </a:r>
            <a:endParaRPr lang="en-US" b="0" dirty="0">
              <a:effectLst/>
            </a:endParaRPr>
          </a:p>
          <a:p>
            <a:pPr algn="r" rtl="1">
              <a:spcBef>
                <a:spcPts val="0"/>
              </a:spcBef>
              <a:spcAft>
                <a:spcPts val="0"/>
              </a:spcAft>
            </a:pPr>
            <a:br>
              <a:rPr lang="en-US" sz="1800" b="0" i="0" u="none" strike="noStrike" dirty="0">
                <a:solidFill>
                  <a:srgbClr val="000000"/>
                </a:solidFill>
                <a:effectLst/>
                <a:latin typeface="Calibri" panose="020F0502020204030204" pitchFamily="34" charset="0"/>
              </a:rPr>
            </a:br>
            <a:br>
              <a:rPr lang="en-US" sz="1800" b="0" i="0" u="none" strike="noStrike" dirty="0">
                <a:solidFill>
                  <a:srgbClr val="000000"/>
                </a:solidFill>
                <a:effectLst/>
                <a:latin typeface="Calibri" panose="020F0502020204030204" pitchFamily="34" charset="0"/>
              </a:rPr>
            </a:br>
            <a:endParaRPr lang="en-US" b="0" dirty="0">
              <a:effectLst/>
            </a:endParaRPr>
          </a:p>
          <a:p>
            <a:br>
              <a:rPr lang="en-US" dirty="0"/>
            </a:br>
            <a:endParaRPr lang="he-IL" dirty="0"/>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5</a:t>
            </a:fld>
            <a:endParaRPr lang="he-IL"/>
          </a:p>
        </p:txBody>
      </p:sp>
    </p:spTree>
    <p:extLst>
      <p:ext uri="{BB962C8B-B14F-4D97-AF65-F5344CB8AC3E}">
        <p14:creationId xmlns:p14="http://schemas.microsoft.com/office/powerpoint/2010/main" val="154981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החלליות מיועדות לשימוש חוזר למסע בין כדור הארץ (או כוכב לכת אחר יום אחד!) לבין המסלול סביבו</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כיום, </a:t>
            </a:r>
            <a:r>
              <a:rPr lang="he-IL" sz="1800" b="0" i="0" u="none" strike="noStrike" dirty="0" err="1">
                <a:solidFill>
                  <a:srgbClr val="000000"/>
                </a:solidFill>
                <a:effectLst/>
                <a:latin typeface="Calibri" panose="020F0502020204030204" pitchFamily="34" charset="0"/>
              </a:rPr>
              <a:t>הדראגון</a:t>
            </a:r>
            <a:r>
              <a:rPr lang="he-IL" sz="1800" b="0" i="0" u="none" strike="noStrike" dirty="0">
                <a:solidFill>
                  <a:srgbClr val="000000"/>
                </a:solidFill>
                <a:effectLst/>
                <a:latin typeface="Calibri" panose="020F0502020204030204" pitchFamily="34" charset="0"/>
              </a:rPr>
              <a:t> נושאת מטען ואנשים אל תחנת החלל הבינלאומית, וחזרה ממנה.  </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7</a:t>
            </a:fld>
            <a:endParaRPr lang="he-IL"/>
          </a:p>
        </p:txBody>
      </p:sp>
    </p:spTree>
    <p:extLst>
      <p:ext uri="{BB962C8B-B14F-4D97-AF65-F5344CB8AC3E}">
        <p14:creationId xmlns:p14="http://schemas.microsoft.com/office/powerpoint/2010/main" val="1282895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החללית משוגרת למסלול על גבי משגר הנקרא "</a:t>
            </a:r>
            <a:r>
              <a:rPr lang="he-IL" sz="1800" b="0" i="0" u="none" strike="noStrike" dirty="0" err="1">
                <a:solidFill>
                  <a:srgbClr val="000000"/>
                </a:solidFill>
                <a:effectLst/>
                <a:latin typeface="Calibri" panose="020F0502020204030204" pitchFamily="34" charset="0"/>
              </a:rPr>
              <a:t>פאלקון</a:t>
            </a:r>
            <a:r>
              <a:rPr lang="he-IL" sz="1800" b="0" i="0" u="none" strike="noStrike" dirty="0">
                <a:solidFill>
                  <a:srgbClr val="000000"/>
                </a:solidFill>
                <a:effectLst/>
                <a:latin typeface="Calibri" panose="020F0502020204030204" pitchFamily="34" charset="0"/>
              </a:rPr>
              <a:t> 9", המשגר הוא טיל עוצמתי – מיכל דלק ענקי עם מנועים ומחשב. הוא נושא אותה אל מעבר לאטמוספירה ובמקום המתאים היא מתנתקת ממנו ומפעילה את המנועים של עצמה כדי להמשיך לעבר תחנת החלל ולהגיע אליה בדיוק במקום, בזמן, במהירות, ובכיוון הנכונים. </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9</a:t>
            </a:fld>
            <a:endParaRPr lang="he-IL"/>
          </a:p>
        </p:txBody>
      </p:sp>
    </p:spTree>
    <p:extLst>
      <p:ext uri="{BB962C8B-B14F-4D97-AF65-F5344CB8AC3E}">
        <p14:creationId xmlns:p14="http://schemas.microsoft.com/office/powerpoint/2010/main" val="290132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החללית עוגנת עם התחנה ויוצרת חיבור הדוק ביניהן על מנת לאפשר לציוד ולאנשים לעבור בין אחת לשנייה בביטחון.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בתום שהותה עם התחנה, הפתחים נסגרים, החללית ניתקת מהתחנה, ומפעילה מנועים כדי להתחיל בנפילה מבוקרת חזרה לעבר כדור הארץ.  </a:t>
            </a:r>
            <a:endParaRPr lang="he-IL" b="0" dirty="0">
              <a:effectLst/>
            </a:endParaRPr>
          </a:p>
          <a:p>
            <a:pPr algn="r" rtl="1">
              <a:spcBef>
                <a:spcPts val="0"/>
              </a:spcBef>
              <a:spcAft>
                <a:spcPts val="0"/>
              </a:spcAft>
            </a:pPr>
            <a:endParaRPr lang="he-IL" sz="1800" b="0" i="0" u="none" strike="noStrike" dirty="0">
              <a:solidFill>
                <a:srgbClr val="000000"/>
              </a:solidFill>
              <a:effectLst/>
              <a:latin typeface="Calibri" panose="020F0502020204030204" pitchFamily="34" charset="0"/>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קישור למשחק עגינה עם התחנה ואימון שליטה בחללית</a:t>
            </a:r>
            <a:br>
              <a:rPr lang="he-IL" b="0" dirty="0">
                <a:effectLst/>
              </a:rPr>
            </a:br>
            <a:r>
              <a:rPr lang="en-US" sz="1800" b="0" i="0" u="none" strike="noStrike" dirty="0">
                <a:solidFill>
                  <a:srgbClr val="000000"/>
                </a:solidFill>
                <a:effectLst/>
                <a:latin typeface="Calibri" panose="020F0502020204030204" pitchFamily="34" charset="0"/>
              </a:rPr>
              <a:t>https://iss-sim.spacex.com/</a:t>
            </a:r>
            <a:endParaRPr lang="en-US" b="0" dirty="0">
              <a:effectLst/>
            </a:endParaRPr>
          </a:p>
          <a:p>
            <a:br>
              <a:rPr lang="en-US" dirty="0"/>
            </a:br>
            <a:endParaRPr lang="he-IL" dirty="0"/>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10</a:t>
            </a:fld>
            <a:endParaRPr lang="he-IL"/>
          </a:p>
        </p:txBody>
      </p:sp>
    </p:spTree>
    <p:extLst>
      <p:ext uri="{BB962C8B-B14F-4D97-AF65-F5344CB8AC3E}">
        <p14:creationId xmlns:p14="http://schemas.microsoft.com/office/powerpoint/2010/main" val="1961356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החללית ממוגנת, ובעלת ארבעה מצנחים, והיא מפנה את צידה הרחב מטה כדי להאט באופן מקסימלי, תוך כדי חדירתה מבעד לאטמוספירה בשובה. בגובה המתאים נפתחים המצנחים כדי לצמצם את מהירות הפגיעה שלה, והיא נוחתת באוקיינוס.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סירות שהמתינו מראש מגיעות אליה מהר ככל הניתן, ומושות את החללית, את המצנחים, ואת האסטרונאוטים מהמים, ויחד איתם חוזרות אל החוף.</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11</a:t>
            </a:fld>
            <a:endParaRPr lang="he-IL"/>
          </a:p>
        </p:txBody>
      </p:sp>
    </p:spTree>
    <p:extLst>
      <p:ext uri="{BB962C8B-B14F-4D97-AF65-F5344CB8AC3E}">
        <p14:creationId xmlns:p14="http://schemas.microsoft.com/office/powerpoint/2010/main" val="3727564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en-US" sz="1800" b="0" i="0" u="sng" strike="noStrike" dirty="0">
                <a:solidFill>
                  <a:srgbClr val="000000"/>
                </a:solidFill>
                <a:effectLst/>
                <a:latin typeface="Calibri" panose="020F0502020204030204" pitchFamily="34" charset="0"/>
                <a:hlinkClick r:id="rId3"/>
              </a:rPr>
              <a:t>https://www.spacex.com/vehicles/dragon/</a:t>
            </a:r>
            <a:endParaRPr lang="en-US"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באתר זה אפשר לעקוב אחר מספר השיגורים, מספר הביקורים בתחנת החלל, ומספר השימושים החוזרים עבור חלליות </a:t>
            </a:r>
            <a:r>
              <a:rPr lang="he-IL" sz="1800" b="0" i="0" u="none" strike="noStrike" dirty="0" err="1">
                <a:solidFill>
                  <a:srgbClr val="000000"/>
                </a:solidFill>
                <a:effectLst/>
                <a:latin typeface="Calibri" panose="020F0502020204030204" pitchFamily="34" charset="0"/>
              </a:rPr>
              <a:t>הדראגון</a:t>
            </a:r>
            <a:r>
              <a:rPr lang="he-IL" sz="1800" b="0" i="0" u="none" strike="noStrike" dirty="0">
                <a:solidFill>
                  <a:srgbClr val="000000"/>
                </a:solidFill>
                <a:effectLst/>
                <a:latin typeface="Calibri" panose="020F0502020204030204" pitchFamily="34" charset="0"/>
              </a:rPr>
              <a:t>. </a:t>
            </a:r>
            <a:endParaRPr lang="he-IL" b="0" dirty="0">
              <a:effectLst/>
            </a:endParaRPr>
          </a:p>
          <a:p>
            <a:br>
              <a:rPr lang="he-IL" b="0" dirty="0">
                <a:effectLst/>
              </a:rPr>
            </a:br>
            <a:endParaRPr lang="he-IL" dirty="0"/>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12</a:t>
            </a:fld>
            <a:endParaRPr lang="he-IL"/>
          </a:p>
        </p:txBody>
      </p:sp>
    </p:spTree>
    <p:extLst>
      <p:ext uri="{BB962C8B-B14F-4D97-AF65-F5344CB8AC3E}">
        <p14:creationId xmlns:p14="http://schemas.microsoft.com/office/powerpoint/2010/main" val="1651465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spcBef>
                <a:spcPts val="0"/>
              </a:spcBef>
              <a:spcAft>
                <a:spcPts val="0"/>
              </a:spcAft>
            </a:pPr>
            <a:r>
              <a:rPr lang="he-IL" sz="1800" b="0" i="0" u="none" strike="noStrike" dirty="0">
                <a:solidFill>
                  <a:srgbClr val="000000"/>
                </a:solidFill>
                <a:effectLst/>
                <a:latin typeface="Calibri" panose="020F0502020204030204" pitchFamily="34" charset="0"/>
              </a:rPr>
              <a:t>מי רוצה להיות מיליונר? </a:t>
            </a:r>
          </a:p>
          <a:p>
            <a:pPr algn="r" rtl="1">
              <a:spcBef>
                <a:spcPts val="0"/>
              </a:spcBef>
              <a:spcAft>
                <a:spcPts val="0"/>
              </a:spcAft>
            </a:pPr>
            <a:r>
              <a:rPr lang="en-US" sz="1800" b="0" i="0" u="none" strike="noStrike" dirty="0">
                <a:solidFill>
                  <a:srgbClr val="000000"/>
                </a:solidFill>
                <a:effectLst/>
                <a:latin typeface="Calibri" panose="020F0502020204030204" pitchFamily="34" charset="0"/>
              </a:rPr>
              <a:t>https://learningapps.org/16800084</a:t>
            </a:r>
            <a:endParaRPr lang="he-IL" sz="1800" b="0" i="0" u="none" strike="noStrike" dirty="0">
              <a:solidFill>
                <a:srgbClr val="000000"/>
              </a:solidFill>
              <a:effectLst/>
              <a:latin typeface="Calibri" panose="020F0502020204030204" pitchFamily="34" charset="0"/>
            </a:endParaRPr>
          </a:p>
          <a:p>
            <a:pPr algn="r" rtl="1">
              <a:spcBef>
                <a:spcPts val="0"/>
              </a:spcBef>
              <a:spcAft>
                <a:spcPts val="0"/>
              </a:spcAft>
            </a:pP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יש לענות נכון על רצף שאלות בקושי עולה. כל טעות מחזירה להתחלה וניתן לשחק שוב ושוב. </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דגש: כל התשובות מופיעות במצגת. גם אם אינכם יודעים את התשובה – תוכלו למצוא את התשובה בחיפוש מהיר ולחזור לענות, או לטעות ואז לשים לב לתשובה הנכונה, לזכור אותה, ולהתחיל מחדש את המשחק.</a:t>
            </a:r>
            <a:endParaRPr lang="he-IL" b="0" dirty="0">
              <a:effectLst/>
            </a:endParaRPr>
          </a:p>
          <a:p>
            <a:pPr algn="r" rtl="1">
              <a:spcBef>
                <a:spcPts val="0"/>
              </a:spcBef>
              <a:spcAft>
                <a:spcPts val="0"/>
              </a:spcAft>
            </a:pPr>
            <a:r>
              <a:rPr lang="he-IL" sz="1800" b="0" i="0" u="none" strike="noStrike" dirty="0">
                <a:solidFill>
                  <a:srgbClr val="000000"/>
                </a:solidFill>
                <a:effectLst/>
                <a:latin typeface="Calibri" panose="020F0502020204030204" pitchFamily="34" charset="0"/>
              </a:rPr>
              <a:t>הצלחתם לזכות במיליון? נסו שוב, והפעם תזמנו את עצמכם!</a:t>
            </a:r>
            <a:endParaRPr lang="he-IL" b="0" dirty="0">
              <a:effectLst/>
            </a:endParaRPr>
          </a:p>
          <a:p>
            <a:pPr algn="r" rtl="1">
              <a:spcBef>
                <a:spcPts val="0"/>
              </a:spcBef>
              <a:spcAft>
                <a:spcPts val="0"/>
              </a:spcAft>
            </a:pPr>
            <a:br>
              <a:rPr lang="he-IL" sz="1800" b="0" i="0" u="none" strike="noStrike" dirty="0">
                <a:solidFill>
                  <a:srgbClr val="000000"/>
                </a:solidFill>
                <a:effectLst/>
                <a:latin typeface="Calibri" panose="020F0502020204030204" pitchFamily="34" charset="0"/>
              </a:rPr>
            </a:br>
            <a:endParaRPr lang="he-IL" b="0" dirty="0">
              <a:effectLst/>
            </a:endParaRPr>
          </a:p>
        </p:txBody>
      </p:sp>
      <p:sp>
        <p:nvSpPr>
          <p:cNvPr id="4" name="מציין מיקום של מספר שקופית 3"/>
          <p:cNvSpPr>
            <a:spLocks noGrp="1"/>
          </p:cNvSpPr>
          <p:nvPr>
            <p:ph type="sldNum" sz="quarter" idx="5"/>
          </p:nvPr>
        </p:nvSpPr>
        <p:spPr/>
        <p:txBody>
          <a:bodyPr/>
          <a:lstStyle/>
          <a:p>
            <a:fld id="{57F738C4-B4AE-4712-9638-2F3076696085}" type="slidenum">
              <a:rPr lang="he-IL" smtClean="0"/>
              <a:t>13</a:t>
            </a:fld>
            <a:endParaRPr lang="he-IL"/>
          </a:p>
        </p:txBody>
      </p:sp>
    </p:spTree>
    <p:extLst>
      <p:ext uri="{BB962C8B-B14F-4D97-AF65-F5344CB8AC3E}">
        <p14:creationId xmlns:p14="http://schemas.microsoft.com/office/powerpoint/2010/main" val="188330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299B89C-FB76-4922-B26B-CA24FF199203}"/>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DD8A790F-5823-4440-B962-A88F93E699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B8171E15-106F-4E6A-AF1B-FF96BC5E870F}"/>
              </a:ext>
            </a:extLst>
          </p:cNvPr>
          <p:cNvSpPr>
            <a:spLocks noGrp="1"/>
          </p:cNvSpPr>
          <p:nvPr>
            <p:ph type="dt" sz="half" idx="10"/>
          </p:nvPr>
        </p:nvSpPr>
        <p:spPr/>
        <p:txBody>
          <a:bodyPr/>
          <a:lstStyle/>
          <a:p>
            <a:fld id="{3F44BD19-D346-4059-8922-32AD79EAC32B}"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FEE29DA9-4804-4128-BF5C-EAEA41FA71D2}"/>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AEFDD04-412E-4FC5-B4C8-EBA6E5DD1CCB}"/>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1006545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CB223A-3E0F-4E15-8B7B-CAC62B51A021}"/>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2B74C8E-7A85-44B8-B689-2ECDFD5B18B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C808AB5-B2E6-4041-A4B2-A0F5210D8756}"/>
              </a:ext>
            </a:extLst>
          </p:cNvPr>
          <p:cNvSpPr>
            <a:spLocks noGrp="1"/>
          </p:cNvSpPr>
          <p:nvPr>
            <p:ph type="dt" sz="half" idx="10"/>
          </p:nvPr>
        </p:nvSpPr>
        <p:spPr/>
        <p:txBody>
          <a:bodyPr/>
          <a:lstStyle/>
          <a:p>
            <a:fld id="{3F44BD19-D346-4059-8922-32AD79EAC32B}"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BFA7A85B-FBC6-47BC-87AF-617474DA9EE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6AB128A-6DB1-479D-8472-F10927D1629D}"/>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254354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F73108E8-C4EE-4BC0-A9AA-31CB50606716}"/>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8E4B1861-D4E7-463F-A01C-00C2B5E1FCD7}"/>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D851F63-EB6B-42BD-B37E-58DCC840F19A}"/>
              </a:ext>
            </a:extLst>
          </p:cNvPr>
          <p:cNvSpPr>
            <a:spLocks noGrp="1"/>
          </p:cNvSpPr>
          <p:nvPr>
            <p:ph type="dt" sz="half" idx="10"/>
          </p:nvPr>
        </p:nvSpPr>
        <p:spPr/>
        <p:txBody>
          <a:bodyPr/>
          <a:lstStyle/>
          <a:p>
            <a:fld id="{3F44BD19-D346-4059-8922-32AD79EAC32B}"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2D2E726F-6F1D-4AE9-B9F5-EFD39F20C24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3388BD7-D432-400D-91E7-C715B82340C1}"/>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878433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B8764FA-C1FF-4BDF-966C-5624ED0CEFC4}"/>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4E74BB11-A7B3-480A-983F-17F1F214E0DB}"/>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BAD022D0-4CC8-484F-8742-7F7A62E83756}"/>
              </a:ext>
            </a:extLst>
          </p:cNvPr>
          <p:cNvSpPr>
            <a:spLocks noGrp="1"/>
          </p:cNvSpPr>
          <p:nvPr>
            <p:ph type="dt" sz="half" idx="10"/>
          </p:nvPr>
        </p:nvSpPr>
        <p:spPr/>
        <p:txBody>
          <a:bodyPr/>
          <a:lstStyle/>
          <a:p>
            <a:fld id="{3F44BD19-D346-4059-8922-32AD79EAC32B}"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E6718844-1A0D-40EF-B7F4-B68DF4BC0DA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167137E-517D-4798-A9FF-3EE4F58E7F1C}"/>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109371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5ACA6AE-3DA2-48DD-95BE-FFE4A1CB55BA}"/>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6B606A2-8678-40AF-B209-198A73BC5A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C6C671CC-C6B8-4A67-97AD-D35E4CEB9F64}"/>
              </a:ext>
            </a:extLst>
          </p:cNvPr>
          <p:cNvSpPr>
            <a:spLocks noGrp="1"/>
          </p:cNvSpPr>
          <p:nvPr>
            <p:ph type="dt" sz="half" idx="10"/>
          </p:nvPr>
        </p:nvSpPr>
        <p:spPr/>
        <p:txBody>
          <a:bodyPr/>
          <a:lstStyle/>
          <a:p>
            <a:fld id="{3F44BD19-D346-4059-8922-32AD79EAC32B}"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586332CF-0F32-44C4-B16D-3BCD35BDCC88}"/>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11F1CCD4-9257-4219-97AA-B0A3F67CCD44}"/>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3986706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9C65D3-A384-4BC4-BF85-3641F43AB31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18A10BE-7B86-4D05-BB1C-06597F55D318}"/>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88E217CE-F375-4F5E-B39E-02B6E8FC3A76}"/>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31E55DAC-CF57-49B3-B134-3FEF768D73B0}"/>
              </a:ext>
            </a:extLst>
          </p:cNvPr>
          <p:cNvSpPr>
            <a:spLocks noGrp="1"/>
          </p:cNvSpPr>
          <p:nvPr>
            <p:ph type="dt" sz="half" idx="10"/>
          </p:nvPr>
        </p:nvSpPr>
        <p:spPr/>
        <p:txBody>
          <a:bodyPr/>
          <a:lstStyle/>
          <a:p>
            <a:fld id="{3F44BD19-D346-4059-8922-32AD79EAC32B}"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77005543-B0F7-4F2E-921F-2AD344FB46E0}"/>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D98BA337-FCAD-4A23-A329-5514F2E433BE}"/>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3345900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48543B7-391C-44A5-941F-57FF468EDB83}"/>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AC38892-4B9B-46C0-A4F1-F5F79A79AE7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D3059DCA-67CC-44D5-B6EF-861FA094F70E}"/>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1D436ED8-FF61-423E-BE2B-8EDE3E438F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14AE5041-FD1B-40D7-A48A-C80852152A84}"/>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E9F52DD7-3856-4A0A-AAD7-C9C2DCDA4F46}"/>
              </a:ext>
            </a:extLst>
          </p:cNvPr>
          <p:cNvSpPr>
            <a:spLocks noGrp="1"/>
          </p:cNvSpPr>
          <p:nvPr>
            <p:ph type="dt" sz="half" idx="10"/>
          </p:nvPr>
        </p:nvSpPr>
        <p:spPr/>
        <p:txBody>
          <a:bodyPr/>
          <a:lstStyle/>
          <a:p>
            <a:fld id="{3F44BD19-D346-4059-8922-32AD79EAC32B}" type="datetimeFigureOut">
              <a:rPr lang="he-IL" smtClean="0"/>
              <a:t>י"א/אלול/תשפ"א</a:t>
            </a:fld>
            <a:endParaRPr lang="he-IL"/>
          </a:p>
        </p:txBody>
      </p:sp>
      <p:sp>
        <p:nvSpPr>
          <p:cNvPr id="8" name="מציין מיקום של כותרת תחתונה 7">
            <a:extLst>
              <a:ext uri="{FF2B5EF4-FFF2-40B4-BE49-F238E27FC236}">
                <a16:creationId xmlns:a16="http://schemas.microsoft.com/office/drawing/2014/main" id="{4B05F113-5810-4F74-9D51-9D140850CB1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16AE7753-4643-4B0A-AC47-D9CAD2E32D45}"/>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2611409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44676C-AC88-4E2E-BACE-0AEF75CA8AB0}"/>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4A68D127-B05C-4D24-AD8F-96FE4348C6B7}"/>
              </a:ext>
            </a:extLst>
          </p:cNvPr>
          <p:cNvSpPr>
            <a:spLocks noGrp="1"/>
          </p:cNvSpPr>
          <p:nvPr>
            <p:ph type="dt" sz="half" idx="10"/>
          </p:nvPr>
        </p:nvSpPr>
        <p:spPr/>
        <p:txBody>
          <a:bodyPr/>
          <a:lstStyle/>
          <a:p>
            <a:fld id="{3F44BD19-D346-4059-8922-32AD79EAC32B}" type="datetimeFigureOut">
              <a:rPr lang="he-IL" smtClean="0"/>
              <a:t>י"א/אלול/תשפ"א</a:t>
            </a:fld>
            <a:endParaRPr lang="he-IL"/>
          </a:p>
        </p:txBody>
      </p:sp>
      <p:sp>
        <p:nvSpPr>
          <p:cNvPr id="4" name="מציין מיקום של כותרת תחתונה 3">
            <a:extLst>
              <a:ext uri="{FF2B5EF4-FFF2-40B4-BE49-F238E27FC236}">
                <a16:creationId xmlns:a16="http://schemas.microsoft.com/office/drawing/2014/main" id="{7D044E3B-C61E-4348-986D-3BB980211F3D}"/>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260FF94-3840-4216-8C72-DE00DA9491E8}"/>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53206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7222BDB8-1DA0-4250-BA2E-BBE20297A193}"/>
              </a:ext>
            </a:extLst>
          </p:cNvPr>
          <p:cNvSpPr>
            <a:spLocks noGrp="1"/>
          </p:cNvSpPr>
          <p:nvPr>
            <p:ph type="dt" sz="half" idx="10"/>
          </p:nvPr>
        </p:nvSpPr>
        <p:spPr/>
        <p:txBody>
          <a:bodyPr/>
          <a:lstStyle/>
          <a:p>
            <a:fld id="{3F44BD19-D346-4059-8922-32AD79EAC32B}" type="datetimeFigureOut">
              <a:rPr lang="he-IL" smtClean="0"/>
              <a:t>י"א/אלול/תשפ"א</a:t>
            </a:fld>
            <a:endParaRPr lang="he-IL"/>
          </a:p>
        </p:txBody>
      </p:sp>
      <p:sp>
        <p:nvSpPr>
          <p:cNvPr id="3" name="מציין מיקום של כותרת תחתונה 2">
            <a:extLst>
              <a:ext uri="{FF2B5EF4-FFF2-40B4-BE49-F238E27FC236}">
                <a16:creationId xmlns:a16="http://schemas.microsoft.com/office/drawing/2014/main" id="{5210C17D-4B6E-4153-834C-5D1A69AF4F84}"/>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992FAF79-20C4-4CB9-B89F-AC031814CEFA}"/>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358669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0DB62E7-4EEC-4CD5-A4FC-93C712811901}"/>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06FDA22E-8273-440B-A90E-9F69FC2040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AAC63117-5A17-4E95-ACC7-47D07466E0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3EC75001-2FC6-4959-A0A3-5831AA999BE7}"/>
              </a:ext>
            </a:extLst>
          </p:cNvPr>
          <p:cNvSpPr>
            <a:spLocks noGrp="1"/>
          </p:cNvSpPr>
          <p:nvPr>
            <p:ph type="dt" sz="half" idx="10"/>
          </p:nvPr>
        </p:nvSpPr>
        <p:spPr/>
        <p:txBody>
          <a:bodyPr/>
          <a:lstStyle/>
          <a:p>
            <a:fld id="{3F44BD19-D346-4059-8922-32AD79EAC32B}"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BC4C5C60-2E1F-4549-AA28-678D2549FB02}"/>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586B2D75-F780-4D71-B3C4-B9456C8DF370}"/>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65213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1D531E7C-581E-4D49-B45F-4153016A48DB}"/>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450FCF90-8DE0-49AA-AB8A-9F9ECB6083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D5554230-E421-4415-B54A-6DCD536C35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2B95BD2-3822-4A85-82E5-E84FDC365200}"/>
              </a:ext>
            </a:extLst>
          </p:cNvPr>
          <p:cNvSpPr>
            <a:spLocks noGrp="1"/>
          </p:cNvSpPr>
          <p:nvPr>
            <p:ph type="dt" sz="half" idx="10"/>
          </p:nvPr>
        </p:nvSpPr>
        <p:spPr/>
        <p:txBody>
          <a:bodyPr/>
          <a:lstStyle/>
          <a:p>
            <a:fld id="{3F44BD19-D346-4059-8922-32AD79EAC32B}" type="datetimeFigureOut">
              <a:rPr lang="he-IL" smtClean="0"/>
              <a:t>י"א/אלול/תשפ"א</a:t>
            </a:fld>
            <a:endParaRPr lang="he-IL"/>
          </a:p>
        </p:txBody>
      </p:sp>
      <p:sp>
        <p:nvSpPr>
          <p:cNvPr id="6" name="מציין מיקום של כותרת תחתונה 5">
            <a:extLst>
              <a:ext uri="{FF2B5EF4-FFF2-40B4-BE49-F238E27FC236}">
                <a16:creationId xmlns:a16="http://schemas.microsoft.com/office/drawing/2014/main" id="{411AF49E-890E-43B5-9B74-D07280A3DE9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5913721-E0B4-46F4-9EE3-6B144CEC5486}"/>
              </a:ext>
            </a:extLst>
          </p:cNvPr>
          <p:cNvSpPr>
            <a:spLocks noGrp="1"/>
          </p:cNvSpPr>
          <p:nvPr>
            <p:ph type="sldNum" sz="quarter" idx="12"/>
          </p:nvPr>
        </p:nvSpPr>
        <p:spPr/>
        <p:txBody>
          <a:bodyPr/>
          <a:lstStyle/>
          <a:p>
            <a:fld id="{9629CA9E-D1B2-4C6B-A59A-A72729E9A82B}" type="slidenum">
              <a:rPr lang="he-IL" smtClean="0"/>
              <a:t>‹#›</a:t>
            </a:fld>
            <a:endParaRPr lang="he-IL"/>
          </a:p>
        </p:txBody>
      </p:sp>
    </p:spTree>
    <p:extLst>
      <p:ext uri="{BB962C8B-B14F-4D97-AF65-F5344CB8AC3E}">
        <p14:creationId xmlns:p14="http://schemas.microsoft.com/office/powerpoint/2010/main" val="3120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7E4AADFF-26DC-4955-9F46-D8939AED3A65}"/>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3D5DB67-6746-4FF1-9124-C0BB90F73F9F}"/>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E190CC5-3791-4463-B150-E1FF01C4C94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F44BD19-D346-4059-8922-32AD79EAC32B}" type="datetimeFigureOut">
              <a:rPr lang="he-IL" smtClean="0"/>
              <a:t>י"א/אלול/תשפ"א</a:t>
            </a:fld>
            <a:endParaRPr lang="he-IL"/>
          </a:p>
        </p:txBody>
      </p:sp>
      <p:sp>
        <p:nvSpPr>
          <p:cNvPr id="5" name="מציין מיקום של כותרת תחתונה 4">
            <a:extLst>
              <a:ext uri="{FF2B5EF4-FFF2-40B4-BE49-F238E27FC236}">
                <a16:creationId xmlns:a16="http://schemas.microsoft.com/office/drawing/2014/main" id="{D3CEA468-6E0E-4C4E-9C3A-BA72F3AD8C7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17D2BD7A-3DB9-4007-AF48-D710F0F2C241}"/>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629CA9E-D1B2-4C6B-A59A-A72729E9A82B}" type="slidenum">
              <a:rPr lang="he-IL" smtClean="0"/>
              <a:t>‹#›</a:t>
            </a:fld>
            <a:endParaRPr lang="he-IL"/>
          </a:p>
        </p:txBody>
      </p:sp>
    </p:spTree>
    <p:extLst>
      <p:ext uri="{BB962C8B-B14F-4D97-AF65-F5344CB8AC3E}">
        <p14:creationId xmlns:p14="http://schemas.microsoft.com/office/powerpoint/2010/main" val="3921966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learningapps.org/16800084"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B8F308E3-9784-4F14-8894-8958185B7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856828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8601329-C6B5-43CD-8520-F95B9D29B8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05403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B76C72C6-757F-4850-9646-DBF4F8781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637976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F2101E80-A85A-405A-A651-8AA3413B6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2689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hlinkClick r:id="rId3"/>
            <a:extLst>
              <a:ext uri="{FF2B5EF4-FFF2-40B4-BE49-F238E27FC236}">
                <a16:creationId xmlns:a16="http://schemas.microsoft.com/office/drawing/2014/main" id="{196744B5-4E49-4A71-8EF4-764E7BDB0B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15183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D07F5900-7091-4AAE-9DE4-67B74A4B29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205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C7896B1D-73F2-4A1B-933E-FC31012C5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8996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113E66E5-8D50-4909-873E-427DA696B6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0236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210038F5-23E6-4676-94F4-071E469C5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39990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35FA8A84-800D-404A-878A-239D16BB7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94609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083CC8F-97E8-489D-9D4D-4DE6B57992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1286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618863D7-A474-4486-BD4B-A6AC2B4673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29720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00527562-3E55-4694-9A32-DFD9DF368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9800757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461</Words>
  <Application>Microsoft Office PowerPoint</Application>
  <PresentationFormat>מסך רחב</PresentationFormat>
  <Paragraphs>42</Paragraphs>
  <Slides>13</Slides>
  <Notes>8</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13</vt:i4>
      </vt:variant>
    </vt:vector>
  </HeadingPairs>
  <TitlesOfParts>
    <vt:vector size="17"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מעיין הוניג</dc:creator>
  <cp:lastModifiedBy>מעיין הוניג</cp:lastModifiedBy>
  <cp:revision>4</cp:revision>
  <dcterms:created xsi:type="dcterms:W3CDTF">2021-03-21T07:33:01Z</dcterms:created>
  <dcterms:modified xsi:type="dcterms:W3CDTF">2021-08-19T06:23:01Z</dcterms:modified>
</cp:coreProperties>
</file>